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Jua" panose="020B0604020202020204" charset="-127"/>
      <p:regular r:id="rId14"/>
    </p:embeddedFont>
    <p:embeddedFont>
      <p:font typeface="Bryndan Write" panose="020B0604020202020204" charset="0"/>
      <p:regular r:id="rId15"/>
    </p:embeddedFont>
    <p:embeddedFont>
      <p:font typeface="Canva Sans" panose="020B0604020202020204" charset="0"/>
      <p:regular r:id="rId16"/>
    </p:embeddedFont>
    <p:embeddedFont>
      <p:font typeface="Canva Sans Bold" panose="020B0604020202020204" charset="0"/>
      <p:regular r:id="rId17"/>
    </p:embeddedFont>
    <p:embeddedFont>
      <p:font typeface="DM Sans Bold" panose="020B0604020202020204" charset="0"/>
      <p:regular r:id="rId18"/>
    </p:embeddedFont>
    <p:embeddedFont>
      <p:font typeface="Waffle Soft"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lookerstudio.google.com/reporting/cc074e2a-1e40-4d41-9e35-3cabe29f2269" TargetMode="Externa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9.sv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vernanda-dwi.github.io/WebsitePortofolio/Index.html" TargetMode="External"/><Relationship Id="rId3" Type="http://schemas.openxmlformats.org/officeDocument/2006/relationships/image" Target="../media/image2.svg"/><Relationship Id="rId7" Type="http://schemas.openxmlformats.org/officeDocument/2006/relationships/image" Target="../media/image5.svg"/><Relationship Id="rId12"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3.png"/><Relationship Id="rId5" Type="http://schemas.openxmlformats.org/officeDocument/2006/relationships/image" Target="../media/image9.svg"/><Relationship Id="rId10" Type="http://schemas.openxmlformats.org/officeDocument/2006/relationships/image" Target="../media/image12.svg"/><Relationship Id="rId4" Type="http://schemas.openxmlformats.org/officeDocument/2006/relationships/image" Target="../media/image8.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9.svg"/><Relationship Id="rId7" Type="http://schemas.openxmlformats.org/officeDocument/2006/relationships/image" Target="../media/image16.png"/><Relationship Id="rId12" Type="http://schemas.openxmlformats.org/officeDocument/2006/relationships/hyperlink" Target="warmindo.query.sql"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5.sv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svg"/><Relationship Id="rId7" Type="http://schemas.openxmlformats.org/officeDocument/2006/relationships/image" Target="../media/image17.svg"/><Relationship Id="rId12" Type="http://schemas.openxmlformats.org/officeDocument/2006/relationships/hyperlink" Target="warmindo.query.sql"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2.svg"/><Relationship Id="rId10" Type="http://schemas.openxmlformats.org/officeDocument/2006/relationships/image" Target="../media/image5.svg"/><Relationship Id="rId4" Type="http://schemas.openxmlformats.org/officeDocument/2006/relationships/image" Target="../media/image1.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9.svg"/><Relationship Id="rId7"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grpSp>
        <p:nvGrpSpPr>
          <p:cNvPr id="2" name="Group 2"/>
          <p:cNvGrpSpPr/>
          <p:nvPr/>
        </p:nvGrpSpPr>
        <p:grpSpPr>
          <a:xfrm>
            <a:off x="6395395" y="8404950"/>
            <a:ext cx="5497210" cy="853350"/>
            <a:chOff x="0" y="0"/>
            <a:chExt cx="1147921" cy="178196"/>
          </a:xfrm>
        </p:grpSpPr>
        <p:sp>
          <p:nvSpPr>
            <p:cNvPr id="3" name="Freeform 3"/>
            <p:cNvSpPr/>
            <p:nvPr/>
          </p:nvSpPr>
          <p:spPr>
            <a:xfrm>
              <a:off x="0" y="0"/>
              <a:ext cx="1147921" cy="178196"/>
            </a:xfrm>
            <a:custGeom>
              <a:avLst/>
              <a:gdLst/>
              <a:ahLst/>
              <a:cxnLst/>
              <a:rect l="l" t="t" r="r" b="b"/>
              <a:pathLst>
                <a:path w="1147921" h="178196">
                  <a:moveTo>
                    <a:pt x="38025" y="0"/>
                  </a:moveTo>
                  <a:lnTo>
                    <a:pt x="1109896" y="0"/>
                  </a:lnTo>
                  <a:cubicBezTo>
                    <a:pt x="1119981" y="0"/>
                    <a:pt x="1129653" y="4006"/>
                    <a:pt x="1136784" y="11137"/>
                  </a:cubicBezTo>
                  <a:cubicBezTo>
                    <a:pt x="1143915" y="18268"/>
                    <a:pt x="1147921" y="27940"/>
                    <a:pt x="1147921" y="38025"/>
                  </a:cubicBezTo>
                  <a:lnTo>
                    <a:pt x="1147921" y="140170"/>
                  </a:lnTo>
                  <a:cubicBezTo>
                    <a:pt x="1147921" y="161171"/>
                    <a:pt x="1130897" y="178196"/>
                    <a:pt x="1109896" y="178196"/>
                  </a:cubicBezTo>
                  <a:lnTo>
                    <a:pt x="38025" y="178196"/>
                  </a:lnTo>
                  <a:cubicBezTo>
                    <a:pt x="27940" y="178196"/>
                    <a:pt x="18268" y="174189"/>
                    <a:pt x="11137" y="167058"/>
                  </a:cubicBezTo>
                  <a:cubicBezTo>
                    <a:pt x="4006" y="159927"/>
                    <a:pt x="0" y="150255"/>
                    <a:pt x="0" y="140170"/>
                  </a:cubicBezTo>
                  <a:lnTo>
                    <a:pt x="0" y="38025"/>
                  </a:lnTo>
                  <a:cubicBezTo>
                    <a:pt x="0" y="27940"/>
                    <a:pt x="4006" y="18268"/>
                    <a:pt x="11137" y="11137"/>
                  </a:cubicBezTo>
                  <a:cubicBezTo>
                    <a:pt x="18268" y="4006"/>
                    <a:pt x="27940" y="0"/>
                    <a:pt x="38025" y="0"/>
                  </a:cubicBezTo>
                  <a:close/>
                </a:path>
              </a:pathLst>
            </a:custGeom>
            <a:solidFill>
              <a:srgbClr val="F6D04A"/>
            </a:solidFill>
          </p:spPr>
          <p:txBody>
            <a:bodyPr/>
            <a:lstStyle/>
            <a:p>
              <a:endParaRPr lang="en-ID"/>
            </a:p>
          </p:txBody>
        </p:sp>
        <p:sp>
          <p:nvSpPr>
            <p:cNvPr id="4" name="TextBox 4"/>
            <p:cNvSpPr txBox="1"/>
            <p:nvPr/>
          </p:nvSpPr>
          <p:spPr>
            <a:xfrm>
              <a:off x="0" y="-38100"/>
              <a:ext cx="1147921" cy="21629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202927">
            <a:off x="15557546" y="3240505"/>
            <a:ext cx="8024641" cy="9865859"/>
          </a:xfrm>
          <a:custGeom>
            <a:avLst/>
            <a:gdLst/>
            <a:ahLst/>
            <a:cxnLst/>
            <a:rect l="l" t="t" r="r" b="b"/>
            <a:pathLst>
              <a:path w="8024641" h="9865859">
                <a:moveTo>
                  <a:pt x="0" y="0"/>
                </a:moveTo>
                <a:lnTo>
                  <a:pt x="8024641" y="0"/>
                </a:lnTo>
                <a:lnTo>
                  <a:pt x="8024641" y="9865859"/>
                </a:lnTo>
                <a:lnTo>
                  <a:pt x="0" y="98658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6" name="Freeform 6"/>
          <p:cNvSpPr/>
          <p:nvPr/>
        </p:nvSpPr>
        <p:spPr>
          <a:xfrm rot="-5202927" flipH="1" flipV="1">
            <a:off x="-5234370" y="-2228463"/>
            <a:ext cx="8024641" cy="9865859"/>
          </a:xfrm>
          <a:custGeom>
            <a:avLst/>
            <a:gdLst/>
            <a:ahLst/>
            <a:cxnLst/>
            <a:rect l="l" t="t" r="r" b="b"/>
            <a:pathLst>
              <a:path w="8024641" h="9865859">
                <a:moveTo>
                  <a:pt x="8024641" y="9865859"/>
                </a:moveTo>
                <a:lnTo>
                  <a:pt x="0" y="9865859"/>
                </a:lnTo>
                <a:lnTo>
                  <a:pt x="0" y="0"/>
                </a:lnTo>
                <a:lnTo>
                  <a:pt x="8024641" y="0"/>
                </a:lnTo>
                <a:lnTo>
                  <a:pt x="8024641" y="98658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7" name="Freeform 7"/>
          <p:cNvSpPr/>
          <p:nvPr/>
        </p:nvSpPr>
        <p:spPr>
          <a:xfrm rot="-82879">
            <a:off x="-3484906" y="6575088"/>
            <a:ext cx="7357887" cy="5040152"/>
          </a:xfrm>
          <a:custGeom>
            <a:avLst/>
            <a:gdLst/>
            <a:ahLst/>
            <a:cxnLst/>
            <a:rect l="l" t="t" r="r" b="b"/>
            <a:pathLst>
              <a:path w="7357887" h="5040152">
                <a:moveTo>
                  <a:pt x="0" y="0"/>
                </a:moveTo>
                <a:lnTo>
                  <a:pt x="7357886" y="0"/>
                </a:lnTo>
                <a:lnTo>
                  <a:pt x="7357886" y="5040152"/>
                </a:lnTo>
                <a:lnTo>
                  <a:pt x="0" y="5040152"/>
                </a:lnTo>
                <a:lnTo>
                  <a:pt x="0" y="0"/>
                </a:lnTo>
                <a:close/>
              </a:path>
            </a:pathLst>
          </a:custGeom>
          <a:blipFill>
            <a:blip r:embed="rId4"/>
            <a:stretch>
              <a:fillRect/>
            </a:stretch>
          </a:blipFill>
        </p:spPr>
        <p:txBody>
          <a:bodyPr/>
          <a:lstStyle/>
          <a:p>
            <a:endParaRPr lang="en-ID"/>
          </a:p>
        </p:txBody>
      </p:sp>
      <p:sp>
        <p:nvSpPr>
          <p:cNvPr id="8" name="TextBox 8"/>
          <p:cNvSpPr txBox="1"/>
          <p:nvPr/>
        </p:nvSpPr>
        <p:spPr>
          <a:xfrm>
            <a:off x="1499265" y="3302664"/>
            <a:ext cx="15117410" cy="3184470"/>
          </a:xfrm>
          <a:prstGeom prst="rect">
            <a:avLst/>
          </a:prstGeom>
        </p:spPr>
        <p:txBody>
          <a:bodyPr lIns="0" tIns="0" rIns="0" bIns="0" rtlCol="0" anchor="t">
            <a:spAutoFit/>
          </a:bodyPr>
          <a:lstStyle/>
          <a:p>
            <a:pPr algn="ctr">
              <a:lnSpc>
                <a:spcPts val="11961"/>
              </a:lnSpc>
            </a:pPr>
            <a:r>
              <a:rPr lang="en-US" sz="13144" spc="-920">
                <a:solidFill>
                  <a:srgbClr val="FFF6EA"/>
                </a:solidFill>
                <a:latin typeface="Waffle Soft"/>
                <a:ea typeface="Waffle Soft"/>
                <a:cs typeface="Waffle Soft"/>
                <a:sym typeface="Waffle Soft"/>
              </a:rPr>
              <a:t> Analisis Penjualan Warmindo</a:t>
            </a:r>
          </a:p>
        </p:txBody>
      </p:sp>
      <p:sp>
        <p:nvSpPr>
          <p:cNvPr id="9" name="TextBox 9"/>
          <p:cNvSpPr txBox="1"/>
          <p:nvPr/>
        </p:nvSpPr>
        <p:spPr>
          <a:xfrm>
            <a:off x="4891374" y="6563147"/>
            <a:ext cx="8333192" cy="821260"/>
          </a:xfrm>
          <a:prstGeom prst="rect">
            <a:avLst/>
          </a:prstGeom>
        </p:spPr>
        <p:txBody>
          <a:bodyPr lIns="0" tIns="0" rIns="0" bIns="0" rtlCol="0" anchor="t">
            <a:spAutoFit/>
          </a:bodyPr>
          <a:lstStyle/>
          <a:p>
            <a:pPr algn="ctr">
              <a:lnSpc>
                <a:spcPts val="5315"/>
              </a:lnSpc>
            </a:pPr>
            <a:r>
              <a:rPr lang="en-US" sz="5160">
                <a:solidFill>
                  <a:srgbClr val="FFF6EA"/>
                </a:solidFill>
                <a:latin typeface="Jua"/>
                <a:ea typeface="Jua"/>
                <a:cs typeface="Jua"/>
                <a:sym typeface="Jua"/>
              </a:rPr>
              <a:t>Menggunakan SQL</a:t>
            </a:r>
          </a:p>
        </p:txBody>
      </p:sp>
      <p:sp>
        <p:nvSpPr>
          <p:cNvPr id="10" name="TextBox 10"/>
          <p:cNvSpPr txBox="1"/>
          <p:nvPr/>
        </p:nvSpPr>
        <p:spPr>
          <a:xfrm>
            <a:off x="6339820" y="8539511"/>
            <a:ext cx="5608360" cy="555653"/>
          </a:xfrm>
          <a:prstGeom prst="rect">
            <a:avLst/>
          </a:prstGeom>
        </p:spPr>
        <p:txBody>
          <a:bodyPr lIns="0" tIns="0" rIns="0" bIns="0" rtlCol="0" anchor="t">
            <a:spAutoFit/>
          </a:bodyPr>
          <a:lstStyle/>
          <a:p>
            <a:pPr algn="ctr">
              <a:lnSpc>
                <a:spcPts val="3577"/>
              </a:lnSpc>
            </a:pPr>
            <a:r>
              <a:rPr lang="en-US" sz="3472">
                <a:solidFill>
                  <a:srgbClr val="544541"/>
                </a:solidFill>
                <a:latin typeface="Jua"/>
                <a:ea typeface="Jua"/>
                <a:cs typeface="Jua"/>
                <a:sym typeface="Jua"/>
              </a:rPr>
              <a:t>VERNANDA DWI ARDIAN</a:t>
            </a:r>
          </a:p>
        </p:txBody>
      </p:sp>
      <p:sp>
        <p:nvSpPr>
          <p:cNvPr id="11" name="Freeform 11"/>
          <p:cNvSpPr/>
          <p:nvPr/>
        </p:nvSpPr>
        <p:spPr>
          <a:xfrm rot="-612436">
            <a:off x="1376603" y="1008325"/>
            <a:ext cx="3668618" cy="825439"/>
          </a:xfrm>
          <a:custGeom>
            <a:avLst/>
            <a:gdLst/>
            <a:ahLst/>
            <a:cxnLst/>
            <a:rect l="l" t="t" r="r" b="b"/>
            <a:pathLst>
              <a:path w="3668618" h="825439">
                <a:moveTo>
                  <a:pt x="0" y="0"/>
                </a:moveTo>
                <a:lnTo>
                  <a:pt x="3668618" y="0"/>
                </a:lnTo>
                <a:lnTo>
                  <a:pt x="3668618" y="825439"/>
                </a:lnTo>
                <a:lnTo>
                  <a:pt x="0" y="8254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2" name="Freeform 12"/>
          <p:cNvSpPr/>
          <p:nvPr/>
        </p:nvSpPr>
        <p:spPr>
          <a:xfrm rot="95435">
            <a:off x="12466743" y="7955430"/>
            <a:ext cx="3668618" cy="825439"/>
          </a:xfrm>
          <a:custGeom>
            <a:avLst/>
            <a:gdLst/>
            <a:ahLst/>
            <a:cxnLst/>
            <a:rect l="l" t="t" r="r" b="b"/>
            <a:pathLst>
              <a:path w="3668618" h="825439">
                <a:moveTo>
                  <a:pt x="0" y="0"/>
                </a:moveTo>
                <a:lnTo>
                  <a:pt x="3668618" y="0"/>
                </a:lnTo>
                <a:lnTo>
                  <a:pt x="3668618" y="825439"/>
                </a:lnTo>
                <a:lnTo>
                  <a:pt x="0" y="8254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3" name="Freeform 13"/>
          <p:cNvSpPr/>
          <p:nvPr/>
        </p:nvSpPr>
        <p:spPr>
          <a:xfrm>
            <a:off x="13523888" y="-2927956"/>
            <a:ext cx="8957419" cy="5855912"/>
          </a:xfrm>
          <a:custGeom>
            <a:avLst/>
            <a:gdLst/>
            <a:ahLst/>
            <a:cxnLst/>
            <a:rect l="l" t="t" r="r" b="b"/>
            <a:pathLst>
              <a:path w="8957419" h="5855912">
                <a:moveTo>
                  <a:pt x="0" y="0"/>
                </a:moveTo>
                <a:lnTo>
                  <a:pt x="8957418" y="0"/>
                </a:lnTo>
                <a:lnTo>
                  <a:pt x="8957418" y="5855912"/>
                </a:lnTo>
                <a:lnTo>
                  <a:pt x="0" y="58559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grpSp>
        <p:nvGrpSpPr>
          <p:cNvPr id="2" name="Group 2"/>
          <p:cNvGrpSpPr/>
          <p:nvPr/>
        </p:nvGrpSpPr>
        <p:grpSpPr>
          <a:xfrm>
            <a:off x="412986" y="482100"/>
            <a:ext cx="17438520" cy="9225288"/>
            <a:chOff x="0" y="0"/>
            <a:chExt cx="3641492" cy="1926414"/>
          </a:xfrm>
        </p:grpSpPr>
        <p:sp>
          <p:nvSpPr>
            <p:cNvPr id="3" name="Freeform 3"/>
            <p:cNvSpPr/>
            <p:nvPr/>
          </p:nvSpPr>
          <p:spPr>
            <a:xfrm>
              <a:off x="0" y="0"/>
              <a:ext cx="3641492" cy="1926414"/>
            </a:xfrm>
            <a:custGeom>
              <a:avLst/>
              <a:gdLst/>
              <a:ahLst/>
              <a:cxnLst/>
              <a:rect l="l" t="t" r="r" b="b"/>
              <a:pathLst>
                <a:path w="3641492" h="1926414">
                  <a:moveTo>
                    <a:pt x="11987" y="0"/>
                  </a:moveTo>
                  <a:lnTo>
                    <a:pt x="3629506" y="0"/>
                  </a:lnTo>
                  <a:cubicBezTo>
                    <a:pt x="3636126" y="0"/>
                    <a:pt x="3641492" y="5367"/>
                    <a:pt x="3641492" y="11987"/>
                  </a:cubicBezTo>
                  <a:lnTo>
                    <a:pt x="3641492" y="1914428"/>
                  </a:lnTo>
                  <a:cubicBezTo>
                    <a:pt x="3641492" y="1921048"/>
                    <a:pt x="3636126" y="1926414"/>
                    <a:pt x="3629506" y="1926414"/>
                  </a:cubicBezTo>
                  <a:lnTo>
                    <a:pt x="11987" y="1926414"/>
                  </a:lnTo>
                  <a:cubicBezTo>
                    <a:pt x="5367" y="1926414"/>
                    <a:pt x="0" y="1921048"/>
                    <a:pt x="0" y="1914428"/>
                  </a:cubicBezTo>
                  <a:lnTo>
                    <a:pt x="0" y="11987"/>
                  </a:lnTo>
                  <a:cubicBezTo>
                    <a:pt x="0" y="5367"/>
                    <a:pt x="5367" y="0"/>
                    <a:pt x="11987" y="0"/>
                  </a:cubicBezTo>
                  <a:close/>
                </a:path>
              </a:pathLst>
            </a:custGeom>
            <a:solidFill>
              <a:srgbClr val="F2F2F2"/>
            </a:solidFill>
          </p:spPr>
          <p:txBody>
            <a:bodyPr/>
            <a:lstStyle/>
            <a:p>
              <a:endParaRPr lang="en-ID"/>
            </a:p>
          </p:txBody>
        </p:sp>
        <p:sp>
          <p:nvSpPr>
            <p:cNvPr id="4" name="TextBox 4"/>
            <p:cNvSpPr txBox="1"/>
            <p:nvPr/>
          </p:nvSpPr>
          <p:spPr>
            <a:xfrm>
              <a:off x="0" y="-38100"/>
              <a:ext cx="3641492" cy="196451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843684" y="4136207"/>
            <a:ext cx="10580792" cy="1975174"/>
            <a:chOff x="0" y="0"/>
            <a:chExt cx="2209469" cy="412454"/>
          </a:xfrm>
        </p:grpSpPr>
        <p:sp>
          <p:nvSpPr>
            <p:cNvPr id="6" name="Freeform 6"/>
            <p:cNvSpPr/>
            <p:nvPr/>
          </p:nvSpPr>
          <p:spPr>
            <a:xfrm>
              <a:off x="0" y="0"/>
              <a:ext cx="2209469" cy="412454"/>
            </a:xfrm>
            <a:custGeom>
              <a:avLst/>
              <a:gdLst/>
              <a:ahLst/>
              <a:cxnLst/>
              <a:rect l="l" t="t" r="r" b="b"/>
              <a:pathLst>
                <a:path w="2209469" h="412454">
                  <a:moveTo>
                    <a:pt x="19756" y="0"/>
                  </a:moveTo>
                  <a:lnTo>
                    <a:pt x="2189713" y="0"/>
                  </a:lnTo>
                  <a:cubicBezTo>
                    <a:pt x="2194953" y="0"/>
                    <a:pt x="2199978" y="2081"/>
                    <a:pt x="2203683" y="5786"/>
                  </a:cubicBezTo>
                  <a:cubicBezTo>
                    <a:pt x="2207388" y="9491"/>
                    <a:pt x="2209469" y="14516"/>
                    <a:pt x="2209469" y="19756"/>
                  </a:cubicBezTo>
                  <a:lnTo>
                    <a:pt x="2209469" y="392698"/>
                  </a:lnTo>
                  <a:cubicBezTo>
                    <a:pt x="2209469" y="403609"/>
                    <a:pt x="2200624" y="412454"/>
                    <a:pt x="2189713" y="412454"/>
                  </a:cubicBezTo>
                  <a:lnTo>
                    <a:pt x="19756" y="412454"/>
                  </a:lnTo>
                  <a:cubicBezTo>
                    <a:pt x="14516" y="412454"/>
                    <a:pt x="9491" y="410372"/>
                    <a:pt x="5786" y="406667"/>
                  </a:cubicBezTo>
                  <a:cubicBezTo>
                    <a:pt x="2081" y="402962"/>
                    <a:pt x="0" y="397937"/>
                    <a:pt x="0" y="392698"/>
                  </a:cubicBezTo>
                  <a:lnTo>
                    <a:pt x="0" y="19756"/>
                  </a:lnTo>
                  <a:cubicBezTo>
                    <a:pt x="0" y="8845"/>
                    <a:pt x="8845" y="0"/>
                    <a:pt x="19756" y="0"/>
                  </a:cubicBezTo>
                  <a:close/>
                </a:path>
              </a:pathLst>
            </a:custGeom>
            <a:solidFill>
              <a:srgbClr val="FFCCF8"/>
            </a:solidFill>
          </p:spPr>
          <p:txBody>
            <a:bodyPr/>
            <a:lstStyle/>
            <a:p>
              <a:endParaRPr lang="en-ID"/>
            </a:p>
          </p:txBody>
        </p:sp>
        <p:sp>
          <p:nvSpPr>
            <p:cNvPr id="7" name="TextBox 7"/>
            <p:cNvSpPr txBox="1"/>
            <p:nvPr/>
          </p:nvSpPr>
          <p:spPr>
            <a:xfrm>
              <a:off x="0" y="-38100"/>
              <a:ext cx="2209469" cy="45055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34631" y="1800261"/>
            <a:ext cx="5405871" cy="4671891"/>
            <a:chOff x="0" y="0"/>
            <a:chExt cx="1128848" cy="975579"/>
          </a:xfrm>
        </p:grpSpPr>
        <p:sp>
          <p:nvSpPr>
            <p:cNvPr id="9" name="Freeform 9"/>
            <p:cNvSpPr/>
            <p:nvPr/>
          </p:nvSpPr>
          <p:spPr>
            <a:xfrm>
              <a:off x="0" y="0"/>
              <a:ext cx="1128848" cy="975579"/>
            </a:xfrm>
            <a:custGeom>
              <a:avLst/>
              <a:gdLst/>
              <a:ahLst/>
              <a:cxnLst/>
              <a:rect l="l" t="t" r="r" b="b"/>
              <a:pathLst>
                <a:path w="1128848" h="975579">
                  <a:moveTo>
                    <a:pt x="38668" y="0"/>
                  </a:moveTo>
                  <a:lnTo>
                    <a:pt x="1090180" y="0"/>
                  </a:lnTo>
                  <a:cubicBezTo>
                    <a:pt x="1100436" y="0"/>
                    <a:pt x="1110271" y="4074"/>
                    <a:pt x="1117523" y="11325"/>
                  </a:cubicBezTo>
                  <a:cubicBezTo>
                    <a:pt x="1124774" y="18577"/>
                    <a:pt x="1128848" y="28412"/>
                    <a:pt x="1128848" y="38668"/>
                  </a:cubicBezTo>
                  <a:lnTo>
                    <a:pt x="1128848" y="936912"/>
                  </a:lnTo>
                  <a:cubicBezTo>
                    <a:pt x="1128848" y="947167"/>
                    <a:pt x="1124774" y="957002"/>
                    <a:pt x="1117523" y="964254"/>
                  </a:cubicBezTo>
                  <a:cubicBezTo>
                    <a:pt x="1110271" y="971505"/>
                    <a:pt x="1100436" y="975579"/>
                    <a:pt x="1090180" y="975579"/>
                  </a:cubicBezTo>
                  <a:lnTo>
                    <a:pt x="38668" y="975579"/>
                  </a:lnTo>
                  <a:cubicBezTo>
                    <a:pt x="28412" y="975579"/>
                    <a:pt x="18577" y="971505"/>
                    <a:pt x="11325" y="964254"/>
                  </a:cubicBezTo>
                  <a:cubicBezTo>
                    <a:pt x="4074" y="957002"/>
                    <a:pt x="0" y="947167"/>
                    <a:pt x="0" y="936912"/>
                  </a:cubicBezTo>
                  <a:lnTo>
                    <a:pt x="0" y="38668"/>
                  </a:lnTo>
                  <a:cubicBezTo>
                    <a:pt x="0" y="28412"/>
                    <a:pt x="4074" y="18577"/>
                    <a:pt x="11325" y="11325"/>
                  </a:cubicBezTo>
                  <a:cubicBezTo>
                    <a:pt x="18577" y="4074"/>
                    <a:pt x="28412" y="0"/>
                    <a:pt x="38668" y="0"/>
                  </a:cubicBezTo>
                  <a:close/>
                </a:path>
              </a:pathLst>
            </a:custGeom>
            <a:solidFill>
              <a:srgbClr val="FFCCF8"/>
            </a:solidFill>
          </p:spPr>
          <p:txBody>
            <a:bodyPr/>
            <a:lstStyle/>
            <a:p>
              <a:endParaRPr lang="en-ID"/>
            </a:p>
          </p:txBody>
        </p:sp>
        <p:sp>
          <p:nvSpPr>
            <p:cNvPr id="10" name="TextBox 10"/>
            <p:cNvSpPr txBox="1"/>
            <p:nvPr/>
          </p:nvSpPr>
          <p:spPr>
            <a:xfrm>
              <a:off x="0" y="-38100"/>
              <a:ext cx="1128848" cy="101367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866140" y="6806359"/>
            <a:ext cx="8430006" cy="2451941"/>
          </a:xfrm>
          <a:custGeom>
            <a:avLst/>
            <a:gdLst/>
            <a:ahLst/>
            <a:cxnLst/>
            <a:rect l="l" t="t" r="r" b="b"/>
            <a:pathLst>
              <a:path w="8430006" h="2451941">
                <a:moveTo>
                  <a:pt x="0" y="0"/>
                </a:moveTo>
                <a:lnTo>
                  <a:pt x="8430006" y="0"/>
                </a:lnTo>
                <a:lnTo>
                  <a:pt x="8430006" y="2451941"/>
                </a:lnTo>
                <a:lnTo>
                  <a:pt x="0" y="2451941"/>
                </a:lnTo>
                <a:lnTo>
                  <a:pt x="0" y="0"/>
                </a:lnTo>
                <a:close/>
              </a:path>
            </a:pathLst>
          </a:custGeom>
          <a:blipFill>
            <a:blip r:embed="rId2"/>
            <a:stretch>
              <a:fillRect/>
            </a:stretch>
          </a:blipFill>
        </p:spPr>
        <p:txBody>
          <a:bodyPr/>
          <a:lstStyle/>
          <a:p>
            <a:endParaRPr lang="en-ID"/>
          </a:p>
        </p:txBody>
      </p:sp>
      <p:sp>
        <p:nvSpPr>
          <p:cNvPr id="12" name="Freeform 12"/>
          <p:cNvSpPr/>
          <p:nvPr/>
        </p:nvSpPr>
        <p:spPr>
          <a:xfrm>
            <a:off x="9418332" y="6806359"/>
            <a:ext cx="8188809" cy="1778565"/>
          </a:xfrm>
          <a:custGeom>
            <a:avLst/>
            <a:gdLst/>
            <a:ahLst/>
            <a:cxnLst/>
            <a:rect l="l" t="t" r="r" b="b"/>
            <a:pathLst>
              <a:path w="8188809" h="1778565">
                <a:moveTo>
                  <a:pt x="0" y="0"/>
                </a:moveTo>
                <a:lnTo>
                  <a:pt x="8188809" y="0"/>
                </a:lnTo>
                <a:lnTo>
                  <a:pt x="8188809" y="1778565"/>
                </a:lnTo>
                <a:lnTo>
                  <a:pt x="0" y="1778565"/>
                </a:lnTo>
                <a:lnTo>
                  <a:pt x="0" y="0"/>
                </a:lnTo>
                <a:close/>
              </a:path>
            </a:pathLst>
          </a:custGeom>
          <a:blipFill>
            <a:blip r:embed="rId3"/>
            <a:stretch>
              <a:fillRect/>
            </a:stretch>
          </a:blipFill>
        </p:spPr>
        <p:txBody>
          <a:bodyPr/>
          <a:lstStyle/>
          <a:p>
            <a:endParaRPr lang="en-ID"/>
          </a:p>
        </p:txBody>
      </p:sp>
      <p:sp>
        <p:nvSpPr>
          <p:cNvPr id="13" name="Freeform 13"/>
          <p:cNvSpPr/>
          <p:nvPr/>
        </p:nvSpPr>
        <p:spPr>
          <a:xfrm rot="137872">
            <a:off x="1663997" y="-607694"/>
            <a:ext cx="3372193" cy="2309952"/>
          </a:xfrm>
          <a:custGeom>
            <a:avLst/>
            <a:gdLst/>
            <a:ahLst/>
            <a:cxnLst/>
            <a:rect l="l" t="t" r="r" b="b"/>
            <a:pathLst>
              <a:path w="3372193" h="2309952">
                <a:moveTo>
                  <a:pt x="0" y="0"/>
                </a:moveTo>
                <a:lnTo>
                  <a:pt x="3372193" y="0"/>
                </a:lnTo>
                <a:lnTo>
                  <a:pt x="3372193" y="2309952"/>
                </a:lnTo>
                <a:lnTo>
                  <a:pt x="0" y="2309952"/>
                </a:lnTo>
                <a:lnTo>
                  <a:pt x="0" y="0"/>
                </a:lnTo>
                <a:close/>
              </a:path>
            </a:pathLst>
          </a:custGeom>
          <a:blipFill>
            <a:blip r:embed="rId4"/>
            <a:stretch>
              <a:fillRect/>
            </a:stretch>
          </a:blipFill>
        </p:spPr>
        <p:txBody>
          <a:bodyPr/>
          <a:lstStyle/>
          <a:p>
            <a:endParaRPr lang="en-ID"/>
          </a:p>
        </p:txBody>
      </p:sp>
      <p:grpSp>
        <p:nvGrpSpPr>
          <p:cNvPr id="14" name="Group 14"/>
          <p:cNvGrpSpPr/>
          <p:nvPr/>
        </p:nvGrpSpPr>
        <p:grpSpPr>
          <a:xfrm>
            <a:off x="6843684" y="1768933"/>
            <a:ext cx="10580792" cy="1750177"/>
            <a:chOff x="0" y="0"/>
            <a:chExt cx="2209469" cy="365470"/>
          </a:xfrm>
        </p:grpSpPr>
        <p:sp>
          <p:nvSpPr>
            <p:cNvPr id="15" name="Freeform 15"/>
            <p:cNvSpPr/>
            <p:nvPr/>
          </p:nvSpPr>
          <p:spPr>
            <a:xfrm>
              <a:off x="0" y="0"/>
              <a:ext cx="2209469" cy="365470"/>
            </a:xfrm>
            <a:custGeom>
              <a:avLst/>
              <a:gdLst/>
              <a:ahLst/>
              <a:cxnLst/>
              <a:rect l="l" t="t" r="r" b="b"/>
              <a:pathLst>
                <a:path w="2209469" h="365470">
                  <a:moveTo>
                    <a:pt x="19756" y="0"/>
                  </a:moveTo>
                  <a:lnTo>
                    <a:pt x="2189713" y="0"/>
                  </a:lnTo>
                  <a:cubicBezTo>
                    <a:pt x="2194953" y="0"/>
                    <a:pt x="2199978" y="2081"/>
                    <a:pt x="2203683" y="5786"/>
                  </a:cubicBezTo>
                  <a:cubicBezTo>
                    <a:pt x="2207388" y="9491"/>
                    <a:pt x="2209469" y="14516"/>
                    <a:pt x="2209469" y="19756"/>
                  </a:cubicBezTo>
                  <a:lnTo>
                    <a:pt x="2209469" y="345714"/>
                  </a:lnTo>
                  <a:cubicBezTo>
                    <a:pt x="2209469" y="356625"/>
                    <a:pt x="2200624" y="365470"/>
                    <a:pt x="2189713" y="365470"/>
                  </a:cubicBezTo>
                  <a:lnTo>
                    <a:pt x="19756" y="365470"/>
                  </a:lnTo>
                  <a:cubicBezTo>
                    <a:pt x="8845" y="365470"/>
                    <a:pt x="0" y="356625"/>
                    <a:pt x="0" y="345714"/>
                  </a:cubicBezTo>
                  <a:lnTo>
                    <a:pt x="0" y="19756"/>
                  </a:lnTo>
                  <a:cubicBezTo>
                    <a:pt x="0" y="8845"/>
                    <a:pt x="8845" y="0"/>
                    <a:pt x="19756" y="0"/>
                  </a:cubicBezTo>
                  <a:close/>
                </a:path>
              </a:pathLst>
            </a:custGeom>
            <a:solidFill>
              <a:srgbClr val="FFCCF8"/>
            </a:solidFill>
          </p:spPr>
          <p:txBody>
            <a:bodyPr/>
            <a:lstStyle/>
            <a:p>
              <a:endParaRPr lang="en-ID"/>
            </a:p>
          </p:txBody>
        </p:sp>
        <p:sp>
          <p:nvSpPr>
            <p:cNvPr id="16" name="TextBox 16"/>
            <p:cNvSpPr txBox="1"/>
            <p:nvPr/>
          </p:nvSpPr>
          <p:spPr>
            <a:xfrm>
              <a:off x="0" y="-38100"/>
              <a:ext cx="2209469" cy="40357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185526" y="2006405"/>
            <a:ext cx="505838" cy="537086"/>
          </a:xfrm>
          <a:custGeom>
            <a:avLst/>
            <a:gdLst/>
            <a:ahLst/>
            <a:cxnLst/>
            <a:rect l="l" t="t" r="r" b="b"/>
            <a:pathLst>
              <a:path w="505838" h="537086">
                <a:moveTo>
                  <a:pt x="0" y="0"/>
                </a:moveTo>
                <a:lnTo>
                  <a:pt x="505838" y="0"/>
                </a:lnTo>
                <a:lnTo>
                  <a:pt x="505838" y="537086"/>
                </a:lnTo>
                <a:lnTo>
                  <a:pt x="0" y="5370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Freeform 18"/>
          <p:cNvSpPr/>
          <p:nvPr/>
        </p:nvSpPr>
        <p:spPr>
          <a:xfrm>
            <a:off x="5185526" y="2750120"/>
            <a:ext cx="505838" cy="568938"/>
          </a:xfrm>
          <a:custGeom>
            <a:avLst/>
            <a:gdLst/>
            <a:ahLst/>
            <a:cxnLst/>
            <a:rect l="l" t="t" r="r" b="b"/>
            <a:pathLst>
              <a:path w="505838" h="568938">
                <a:moveTo>
                  <a:pt x="0" y="0"/>
                </a:moveTo>
                <a:lnTo>
                  <a:pt x="505838" y="0"/>
                </a:lnTo>
                <a:lnTo>
                  <a:pt x="505838" y="568938"/>
                </a:lnTo>
                <a:lnTo>
                  <a:pt x="0" y="5689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9" name="TextBox 19"/>
          <p:cNvSpPr txBox="1"/>
          <p:nvPr/>
        </p:nvSpPr>
        <p:spPr>
          <a:xfrm>
            <a:off x="5691364" y="681617"/>
            <a:ext cx="7936330" cy="856091"/>
          </a:xfrm>
          <a:prstGeom prst="rect">
            <a:avLst/>
          </a:prstGeom>
        </p:spPr>
        <p:txBody>
          <a:bodyPr lIns="0" tIns="0" rIns="0" bIns="0" rtlCol="0" anchor="t">
            <a:spAutoFit/>
          </a:bodyPr>
          <a:lstStyle/>
          <a:p>
            <a:pPr algn="ctr">
              <a:lnSpc>
                <a:spcPts val="6090"/>
              </a:lnSpc>
            </a:pPr>
            <a:r>
              <a:rPr lang="en-US" sz="6692" spc="-468">
                <a:solidFill>
                  <a:srgbClr val="000000"/>
                </a:solidFill>
                <a:latin typeface="Waffle Soft"/>
                <a:ea typeface="Waffle Soft"/>
                <a:cs typeface="Waffle Soft"/>
                <a:sym typeface="Waffle Soft"/>
              </a:rPr>
              <a:t>BEST SELLER MENU</a:t>
            </a:r>
          </a:p>
        </p:txBody>
      </p:sp>
      <p:sp>
        <p:nvSpPr>
          <p:cNvPr id="20" name="TextBox 20"/>
          <p:cNvSpPr txBox="1"/>
          <p:nvPr/>
        </p:nvSpPr>
        <p:spPr>
          <a:xfrm>
            <a:off x="972968" y="2168841"/>
            <a:ext cx="4108175" cy="374650"/>
          </a:xfrm>
          <a:prstGeom prst="rect">
            <a:avLst/>
          </a:prstGeom>
        </p:spPr>
        <p:txBody>
          <a:bodyPr lIns="0" tIns="0" rIns="0" bIns="0" rtlCol="0" anchor="t">
            <a:spAutoFit/>
          </a:bodyPr>
          <a:lstStyle/>
          <a:p>
            <a:pPr marL="0" lvl="0" indent="0" algn="ctr">
              <a:lnSpc>
                <a:spcPts val="2900"/>
              </a:lnSpc>
            </a:pPr>
            <a:r>
              <a:rPr lang="en-US" sz="2500" b="1">
                <a:solidFill>
                  <a:srgbClr val="190A03"/>
                </a:solidFill>
                <a:latin typeface="Canva Sans Bold"/>
                <a:ea typeface="Canva Sans Bold"/>
                <a:cs typeface="Canva Sans Bold"/>
                <a:sym typeface="Canva Sans Bold"/>
              </a:rPr>
              <a:t>Indomie Rasa Soto Betawi</a:t>
            </a:r>
            <a:r>
              <a:rPr lang="en-US" sz="2500">
                <a:solidFill>
                  <a:srgbClr val="190A03"/>
                </a:solidFill>
                <a:latin typeface="Canva Sans"/>
                <a:ea typeface="Canva Sans"/>
                <a:cs typeface="Canva Sans"/>
                <a:sym typeface="Canva Sans"/>
              </a:rPr>
              <a:t> </a:t>
            </a:r>
          </a:p>
        </p:txBody>
      </p:sp>
      <p:sp>
        <p:nvSpPr>
          <p:cNvPr id="21" name="TextBox 21"/>
          <p:cNvSpPr txBox="1"/>
          <p:nvPr/>
        </p:nvSpPr>
        <p:spPr>
          <a:xfrm>
            <a:off x="7074529" y="2483491"/>
            <a:ext cx="9611083" cy="775208"/>
          </a:xfrm>
          <a:prstGeom prst="rect">
            <a:avLst/>
          </a:prstGeom>
        </p:spPr>
        <p:txBody>
          <a:bodyPr lIns="0" tIns="0" rIns="0" bIns="0" rtlCol="0" anchor="t">
            <a:spAutoFit/>
          </a:bodyPr>
          <a:lstStyle/>
          <a:p>
            <a:pPr marL="561339" lvl="1" indent="-280669" algn="l">
              <a:lnSpc>
                <a:spcPts val="3015"/>
              </a:lnSpc>
              <a:buFont typeface="Arial"/>
              <a:buChar char="•"/>
            </a:pPr>
            <a:r>
              <a:rPr lang="en-US" sz="2599" b="1">
                <a:solidFill>
                  <a:srgbClr val="190A03"/>
                </a:solidFill>
                <a:latin typeface="Canva Sans Bold"/>
                <a:ea typeface="Canva Sans Bold"/>
                <a:cs typeface="Canva Sans Bold"/>
                <a:sym typeface="Canva Sans Bold"/>
              </a:rPr>
              <a:t>Mengurangi</a:t>
            </a:r>
            <a:r>
              <a:rPr lang="en-US" sz="2599">
                <a:solidFill>
                  <a:srgbClr val="190A03"/>
                </a:solidFill>
                <a:latin typeface="Canva Sans"/>
                <a:ea typeface="Canva Sans"/>
                <a:cs typeface="Canva Sans"/>
                <a:sym typeface="Canva Sans"/>
              </a:rPr>
              <a:t> jumlah stock Indomie Goreng Rendang dan </a:t>
            </a:r>
            <a:r>
              <a:rPr lang="en-US" sz="2599" b="1">
                <a:solidFill>
                  <a:srgbClr val="190A03"/>
                </a:solidFill>
                <a:latin typeface="Canva Sans Bold"/>
                <a:ea typeface="Canva Sans Bold"/>
                <a:cs typeface="Canva Sans Bold"/>
                <a:sym typeface="Canva Sans Bold"/>
              </a:rPr>
              <a:t>Menambah</a:t>
            </a:r>
            <a:r>
              <a:rPr lang="en-US" sz="2599">
                <a:solidFill>
                  <a:srgbClr val="190A03"/>
                </a:solidFill>
                <a:latin typeface="Canva Sans"/>
                <a:ea typeface="Canva Sans"/>
                <a:cs typeface="Canva Sans"/>
                <a:sym typeface="Canva Sans"/>
              </a:rPr>
              <a:t> Stock Indomie Rasa Soto Betawi </a:t>
            </a:r>
          </a:p>
        </p:txBody>
      </p:sp>
      <p:sp>
        <p:nvSpPr>
          <p:cNvPr id="22" name="TextBox 22"/>
          <p:cNvSpPr txBox="1"/>
          <p:nvPr/>
        </p:nvSpPr>
        <p:spPr>
          <a:xfrm>
            <a:off x="810337" y="4014455"/>
            <a:ext cx="5054458" cy="944462"/>
          </a:xfrm>
          <a:prstGeom prst="rect">
            <a:avLst/>
          </a:prstGeom>
        </p:spPr>
        <p:txBody>
          <a:bodyPr lIns="0" tIns="0" rIns="0" bIns="0" rtlCol="0" anchor="t">
            <a:spAutoFit/>
          </a:bodyPr>
          <a:lstStyle/>
          <a:p>
            <a:pPr algn="ctr">
              <a:lnSpc>
                <a:spcPts val="2514"/>
              </a:lnSpc>
            </a:pPr>
            <a:r>
              <a:rPr lang="en-US" sz="2167" b="1">
                <a:solidFill>
                  <a:srgbClr val="190A03"/>
                </a:solidFill>
                <a:latin typeface="Canva Sans Bold"/>
                <a:ea typeface="Canva Sans Bold"/>
                <a:cs typeface="Canva Sans Bold"/>
                <a:sym typeface="Canva Sans Bold"/>
              </a:rPr>
              <a:t>Indomie Rasa Soto Betawi</a:t>
            </a:r>
            <a:r>
              <a:rPr lang="en-US" sz="2167">
                <a:solidFill>
                  <a:srgbClr val="190A03"/>
                </a:solidFill>
                <a:latin typeface="Canva Sans"/>
                <a:ea typeface="Canva Sans"/>
                <a:cs typeface="Canva Sans"/>
                <a:sym typeface="Canva Sans"/>
              </a:rPr>
              <a:t> menjadi menu best seller pada warmindo ini</a:t>
            </a:r>
          </a:p>
          <a:p>
            <a:pPr marL="0" lvl="0" indent="0" algn="ctr">
              <a:lnSpc>
                <a:spcPts val="2514"/>
              </a:lnSpc>
            </a:pPr>
            <a:endParaRPr lang="en-US" sz="2167">
              <a:solidFill>
                <a:srgbClr val="190A03"/>
              </a:solidFill>
              <a:latin typeface="Canva Sans"/>
              <a:ea typeface="Canva Sans"/>
              <a:cs typeface="Canva Sans"/>
              <a:sym typeface="Canva Sans"/>
            </a:endParaRPr>
          </a:p>
        </p:txBody>
      </p:sp>
      <p:sp>
        <p:nvSpPr>
          <p:cNvPr id="23" name="TextBox 23"/>
          <p:cNvSpPr txBox="1"/>
          <p:nvPr/>
        </p:nvSpPr>
        <p:spPr>
          <a:xfrm>
            <a:off x="8431021" y="1882847"/>
            <a:ext cx="7398439" cy="473319"/>
          </a:xfrm>
          <a:prstGeom prst="rect">
            <a:avLst/>
          </a:prstGeom>
        </p:spPr>
        <p:txBody>
          <a:bodyPr lIns="0" tIns="0" rIns="0" bIns="0" rtlCol="0" anchor="t">
            <a:spAutoFit/>
          </a:bodyPr>
          <a:lstStyle/>
          <a:p>
            <a:pPr marL="0" lvl="0" indent="0" algn="ctr">
              <a:lnSpc>
                <a:spcPts val="3680"/>
              </a:lnSpc>
            </a:pPr>
            <a:r>
              <a:rPr lang="en-US" sz="3173" b="1">
                <a:solidFill>
                  <a:srgbClr val="190A03"/>
                </a:solidFill>
                <a:latin typeface="Canva Sans Bold"/>
                <a:ea typeface="Canva Sans Bold"/>
                <a:cs typeface="Canva Sans Bold"/>
                <a:sym typeface="Canva Sans Bold"/>
              </a:rPr>
              <a:t>Rekomendasi</a:t>
            </a:r>
          </a:p>
        </p:txBody>
      </p:sp>
      <p:sp>
        <p:nvSpPr>
          <p:cNvPr id="24" name="TextBox 24"/>
          <p:cNvSpPr txBox="1"/>
          <p:nvPr/>
        </p:nvSpPr>
        <p:spPr>
          <a:xfrm>
            <a:off x="8180851" y="4145732"/>
            <a:ext cx="7398439" cy="473319"/>
          </a:xfrm>
          <a:prstGeom prst="rect">
            <a:avLst/>
          </a:prstGeom>
        </p:spPr>
        <p:txBody>
          <a:bodyPr lIns="0" tIns="0" rIns="0" bIns="0" rtlCol="0" anchor="t">
            <a:spAutoFit/>
          </a:bodyPr>
          <a:lstStyle/>
          <a:p>
            <a:pPr marL="0" lvl="0" indent="0" algn="ctr">
              <a:lnSpc>
                <a:spcPts val="3680"/>
              </a:lnSpc>
            </a:pPr>
            <a:r>
              <a:rPr lang="en-US" sz="3173" b="1">
                <a:solidFill>
                  <a:srgbClr val="190A03"/>
                </a:solidFill>
                <a:latin typeface="Canva Sans Bold"/>
                <a:ea typeface="Canva Sans Bold"/>
                <a:cs typeface="Canva Sans Bold"/>
                <a:sym typeface="Canva Sans Bold"/>
              </a:rPr>
              <a:t>Rekomendasi</a:t>
            </a:r>
          </a:p>
        </p:txBody>
      </p:sp>
      <p:sp>
        <p:nvSpPr>
          <p:cNvPr id="25" name="TextBox 25"/>
          <p:cNvSpPr txBox="1"/>
          <p:nvPr/>
        </p:nvSpPr>
        <p:spPr>
          <a:xfrm>
            <a:off x="866140" y="2683770"/>
            <a:ext cx="4215003" cy="374650"/>
          </a:xfrm>
          <a:prstGeom prst="rect">
            <a:avLst/>
          </a:prstGeom>
        </p:spPr>
        <p:txBody>
          <a:bodyPr lIns="0" tIns="0" rIns="0" bIns="0" rtlCol="0" anchor="t">
            <a:spAutoFit/>
          </a:bodyPr>
          <a:lstStyle/>
          <a:p>
            <a:pPr marL="0" lvl="0" indent="0" algn="ctr">
              <a:lnSpc>
                <a:spcPts val="2900"/>
              </a:lnSpc>
            </a:pPr>
            <a:r>
              <a:rPr lang="en-US" sz="2500" b="1">
                <a:solidFill>
                  <a:srgbClr val="190A03"/>
                </a:solidFill>
                <a:latin typeface="Canva Sans Bold"/>
                <a:ea typeface="Canva Sans Bold"/>
                <a:cs typeface="Canva Sans Bold"/>
                <a:sym typeface="Canva Sans Bold"/>
              </a:rPr>
              <a:t>Indomie Goreng Rendang</a:t>
            </a:r>
          </a:p>
        </p:txBody>
      </p:sp>
      <p:sp>
        <p:nvSpPr>
          <p:cNvPr id="26" name="TextBox 26"/>
          <p:cNvSpPr txBox="1"/>
          <p:nvPr/>
        </p:nvSpPr>
        <p:spPr>
          <a:xfrm>
            <a:off x="810337" y="4968442"/>
            <a:ext cx="5054458" cy="630137"/>
          </a:xfrm>
          <a:prstGeom prst="rect">
            <a:avLst/>
          </a:prstGeom>
        </p:spPr>
        <p:txBody>
          <a:bodyPr lIns="0" tIns="0" rIns="0" bIns="0" rtlCol="0" anchor="t">
            <a:spAutoFit/>
          </a:bodyPr>
          <a:lstStyle/>
          <a:p>
            <a:pPr marL="0" lvl="0" indent="0" algn="ctr">
              <a:lnSpc>
                <a:spcPts val="2514"/>
              </a:lnSpc>
            </a:pPr>
            <a:r>
              <a:rPr lang="en-US" sz="2167">
                <a:solidFill>
                  <a:srgbClr val="190A03"/>
                </a:solidFill>
                <a:latin typeface="Canva Sans"/>
                <a:ea typeface="Canva Sans"/>
                <a:cs typeface="Canva Sans"/>
                <a:sym typeface="Canva Sans"/>
              </a:rPr>
              <a:t>Dengan total keseluruhan penjualan yang didapat </a:t>
            </a:r>
            <a:r>
              <a:rPr lang="en-US" sz="2167" b="1">
                <a:solidFill>
                  <a:srgbClr val="190A03"/>
                </a:solidFill>
                <a:latin typeface="Canva Sans Bold"/>
                <a:ea typeface="Canva Sans Bold"/>
                <a:cs typeface="Canva Sans Bold"/>
                <a:sym typeface="Canva Sans Bold"/>
              </a:rPr>
              <a:t>Rp800.000</a:t>
            </a:r>
          </a:p>
        </p:txBody>
      </p:sp>
      <p:sp>
        <p:nvSpPr>
          <p:cNvPr id="27" name="TextBox 27"/>
          <p:cNvSpPr txBox="1"/>
          <p:nvPr/>
        </p:nvSpPr>
        <p:spPr>
          <a:xfrm>
            <a:off x="7074529" y="4847650"/>
            <a:ext cx="9611083" cy="775208"/>
          </a:xfrm>
          <a:prstGeom prst="rect">
            <a:avLst/>
          </a:prstGeom>
        </p:spPr>
        <p:txBody>
          <a:bodyPr lIns="0" tIns="0" rIns="0" bIns="0" rtlCol="0" anchor="t">
            <a:spAutoFit/>
          </a:bodyPr>
          <a:lstStyle/>
          <a:p>
            <a:pPr marL="561339" lvl="1" indent="-280669" algn="l">
              <a:lnSpc>
                <a:spcPts val="3015"/>
              </a:lnSpc>
              <a:buFont typeface="Arial"/>
              <a:buChar char="•"/>
            </a:pPr>
            <a:r>
              <a:rPr lang="en-US" sz="2599">
                <a:solidFill>
                  <a:srgbClr val="190A03"/>
                </a:solidFill>
                <a:latin typeface="Canva Sans"/>
                <a:ea typeface="Canva Sans"/>
                <a:cs typeface="Canva Sans"/>
                <a:sym typeface="Canva Sans"/>
              </a:rPr>
              <a:t>Memberikan </a:t>
            </a:r>
            <a:r>
              <a:rPr lang="en-US" sz="2599" b="1">
                <a:solidFill>
                  <a:srgbClr val="190A03"/>
                </a:solidFill>
                <a:latin typeface="Canva Sans Bold"/>
                <a:ea typeface="Canva Sans Bold"/>
                <a:cs typeface="Canva Sans Bold"/>
                <a:sym typeface="Canva Sans Bold"/>
              </a:rPr>
              <a:t>promo </a:t>
            </a:r>
            <a:r>
              <a:rPr lang="en-US" sz="2599">
                <a:solidFill>
                  <a:srgbClr val="190A03"/>
                </a:solidFill>
                <a:latin typeface="Canva Sans"/>
                <a:ea typeface="Canva Sans"/>
                <a:cs typeface="Canva Sans"/>
                <a:sym typeface="Canva Sans"/>
              </a:rPr>
              <a:t>kepada pelanggan yang memesan paling banyak untuk</a:t>
            </a:r>
            <a:r>
              <a:rPr lang="en-US" sz="2599" b="1">
                <a:solidFill>
                  <a:srgbClr val="190A03"/>
                </a:solidFill>
                <a:latin typeface="Canva Sans Bold"/>
                <a:ea typeface="Canva Sans Bold"/>
                <a:cs typeface="Canva Sans Bold"/>
                <a:sym typeface="Canva Sans Bold"/>
              </a:rPr>
              <a:t> </a:t>
            </a:r>
            <a:r>
              <a:rPr lang="en-US" sz="2599">
                <a:solidFill>
                  <a:srgbClr val="190A03"/>
                </a:solidFill>
                <a:latin typeface="Canva Sans"/>
                <a:ea typeface="Canva Sans"/>
                <a:cs typeface="Canva Sans"/>
                <a:sym typeface="Canva Sans"/>
              </a:rPr>
              <a:t>Indomie Rasa Soto Betawi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957909"/>
            <a:ext cx="15986958" cy="6981634"/>
            <a:chOff x="0" y="0"/>
            <a:chExt cx="3338379" cy="1457897"/>
          </a:xfrm>
        </p:grpSpPr>
        <p:sp>
          <p:nvSpPr>
            <p:cNvPr id="3" name="Freeform 3"/>
            <p:cNvSpPr/>
            <p:nvPr/>
          </p:nvSpPr>
          <p:spPr>
            <a:xfrm>
              <a:off x="0" y="0"/>
              <a:ext cx="3338379" cy="1457897"/>
            </a:xfrm>
            <a:custGeom>
              <a:avLst/>
              <a:gdLst/>
              <a:ahLst/>
              <a:cxnLst/>
              <a:rect l="l" t="t" r="r" b="b"/>
              <a:pathLst>
                <a:path w="3338379" h="1457897">
                  <a:moveTo>
                    <a:pt x="13075" y="0"/>
                  </a:moveTo>
                  <a:lnTo>
                    <a:pt x="3325304" y="0"/>
                  </a:lnTo>
                  <a:cubicBezTo>
                    <a:pt x="3328771" y="0"/>
                    <a:pt x="3332097" y="1378"/>
                    <a:pt x="3334549" y="3830"/>
                  </a:cubicBezTo>
                  <a:cubicBezTo>
                    <a:pt x="3337001" y="6282"/>
                    <a:pt x="3338379" y="9607"/>
                    <a:pt x="3338379" y="13075"/>
                  </a:cubicBezTo>
                  <a:lnTo>
                    <a:pt x="3338379" y="1444822"/>
                  </a:lnTo>
                  <a:cubicBezTo>
                    <a:pt x="3338379" y="1448290"/>
                    <a:pt x="3337001" y="1451615"/>
                    <a:pt x="3334549" y="1454068"/>
                  </a:cubicBezTo>
                  <a:cubicBezTo>
                    <a:pt x="3332097" y="1456520"/>
                    <a:pt x="3328771" y="1457897"/>
                    <a:pt x="3325304" y="1457897"/>
                  </a:cubicBezTo>
                  <a:lnTo>
                    <a:pt x="13075" y="1457897"/>
                  </a:lnTo>
                  <a:cubicBezTo>
                    <a:pt x="9607" y="1457897"/>
                    <a:pt x="6282" y="1456520"/>
                    <a:pt x="3830" y="1454068"/>
                  </a:cubicBezTo>
                  <a:cubicBezTo>
                    <a:pt x="1378" y="1451615"/>
                    <a:pt x="0" y="1448290"/>
                    <a:pt x="0" y="1444822"/>
                  </a:cubicBezTo>
                  <a:lnTo>
                    <a:pt x="0" y="13075"/>
                  </a:lnTo>
                  <a:cubicBezTo>
                    <a:pt x="0" y="9607"/>
                    <a:pt x="1378" y="6282"/>
                    <a:pt x="3830" y="3830"/>
                  </a:cubicBezTo>
                  <a:cubicBezTo>
                    <a:pt x="6282" y="1378"/>
                    <a:pt x="9607" y="0"/>
                    <a:pt x="13075" y="0"/>
                  </a:cubicBezTo>
                  <a:close/>
                </a:path>
              </a:pathLst>
            </a:custGeom>
            <a:solidFill>
              <a:srgbClr val="F2F2F2"/>
            </a:solidFill>
          </p:spPr>
          <p:txBody>
            <a:bodyPr/>
            <a:lstStyle/>
            <a:p>
              <a:endParaRPr lang="en-ID"/>
            </a:p>
          </p:txBody>
        </p:sp>
        <p:sp>
          <p:nvSpPr>
            <p:cNvPr id="4" name="TextBox 4"/>
            <p:cNvSpPr txBox="1"/>
            <p:nvPr/>
          </p:nvSpPr>
          <p:spPr>
            <a:xfrm>
              <a:off x="0" y="-38100"/>
              <a:ext cx="3338379" cy="149599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119366" y="1957909"/>
            <a:ext cx="9732582" cy="6865536"/>
          </a:xfrm>
          <a:custGeom>
            <a:avLst/>
            <a:gdLst/>
            <a:ahLst/>
            <a:cxnLst/>
            <a:rect l="l" t="t" r="r" b="b"/>
            <a:pathLst>
              <a:path w="9732582" h="6865536">
                <a:moveTo>
                  <a:pt x="0" y="0"/>
                </a:moveTo>
                <a:lnTo>
                  <a:pt x="9732582" y="0"/>
                </a:lnTo>
                <a:lnTo>
                  <a:pt x="9732582" y="6865536"/>
                </a:lnTo>
                <a:lnTo>
                  <a:pt x="0" y="6865536"/>
                </a:lnTo>
                <a:lnTo>
                  <a:pt x="0" y="0"/>
                </a:lnTo>
                <a:close/>
              </a:path>
            </a:pathLst>
          </a:custGeom>
          <a:blipFill>
            <a:blip r:embed="rId2"/>
            <a:stretch>
              <a:fillRect l="-423" r="-4399"/>
            </a:stretch>
          </a:blipFill>
        </p:spPr>
        <p:txBody>
          <a:bodyPr/>
          <a:lstStyle/>
          <a:p>
            <a:endParaRPr lang="en-ID"/>
          </a:p>
        </p:txBody>
      </p:sp>
      <p:grpSp>
        <p:nvGrpSpPr>
          <p:cNvPr id="6" name="Group 6"/>
          <p:cNvGrpSpPr/>
          <p:nvPr/>
        </p:nvGrpSpPr>
        <p:grpSpPr>
          <a:xfrm>
            <a:off x="10803852" y="9188908"/>
            <a:ext cx="1098092" cy="1098092"/>
            <a:chOff x="0" y="0"/>
            <a:chExt cx="812800" cy="812800"/>
          </a:xfrm>
        </p:grpSpPr>
        <p:sp>
          <p:nvSpPr>
            <p:cNvPr id="7" name="Freeform 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20EF"/>
            </a:solidFill>
          </p:spPr>
          <p:txBody>
            <a:bodyPr/>
            <a:lstStyle/>
            <a:p>
              <a:endParaRPr lang="en-ID"/>
            </a:p>
          </p:txBody>
        </p:sp>
        <p:sp>
          <p:nvSpPr>
            <p:cNvPr id="8" name="TextBox 8"/>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436052" y="293762"/>
            <a:ext cx="9415896" cy="1641325"/>
          </a:xfrm>
          <a:prstGeom prst="rect">
            <a:avLst/>
          </a:prstGeom>
        </p:spPr>
        <p:txBody>
          <a:bodyPr lIns="0" tIns="0" rIns="0" bIns="0" rtlCol="0" anchor="t">
            <a:spAutoFit/>
          </a:bodyPr>
          <a:lstStyle/>
          <a:p>
            <a:pPr algn="ctr">
              <a:lnSpc>
                <a:spcPts val="6193"/>
              </a:lnSpc>
            </a:pPr>
            <a:r>
              <a:rPr lang="en-US" sz="6806" spc="-476">
                <a:solidFill>
                  <a:srgbClr val="FFF6EA"/>
                </a:solidFill>
                <a:latin typeface="Waffle Soft"/>
                <a:ea typeface="Waffle Soft"/>
                <a:cs typeface="Waffle Soft"/>
                <a:sym typeface="Waffle Soft"/>
              </a:rPr>
              <a:t>Dashboard Penjualan Warmindo</a:t>
            </a:r>
          </a:p>
        </p:txBody>
      </p:sp>
      <p:sp>
        <p:nvSpPr>
          <p:cNvPr id="10" name="TextBox 10">
            <a:hlinkClick r:id="rId3"/>
          </p:cNvPr>
          <p:cNvSpPr txBox="1"/>
          <p:nvPr/>
        </p:nvSpPr>
        <p:spPr>
          <a:xfrm>
            <a:off x="11352898" y="9429750"/>
            <a:ext cx="6657952" cy="860275"/>
          </a:xfrm>
          <a:prstGeom prst="rect">
            <a:avLst/>
          </a:prstGeom>
        </p:spPr>
        <p:txBody>
          <a:bodyPr lIns="0" tIns="0" rIns="0" bIns="0" rtlCol="0" anchor="t">
            <a:spAutoFit/>
          </a:bodyPr>
          <a:lstStyle/>
          <a:p>
            <a:pPr algn="ctr">
              <a:lnSpc>
                <a:spcPts val="6193"/>
              </a:lnSpc>
            </a:pPr>
            <a:r>
              <a:rPr lang="en-US" sz="6806" u="sng" spc="-476" dirty="0">
                <a:latin typeface="Waffle Soft"/>
                <a:ea typeface="Waffle Soft"/>
                <a:cs typeface="Waffle Soft"/>
                <a:sym typeface="Waffle Soft"/>
                <a:hlinkClick r:id="rId3" tooltip="https://lookerstudio.google.com/reporting/cc074e2a-1e40-4d41-9e35-3cabe29f2269">
                  <a:extLst>
                    <a:ext uri="{A12FA001-AC4F-418D-AE19-62706E023703}">
                      <ahyp:hlinkClr xmlns:ahyp="http://schemas.microsoft.com/office/drawing/2018/hyperlinkcolor" val="tx"/>
                    </a:ext>
                  </a:extLst>
                </a:hlinkClick>
              </a:rPr>
              <a:t>Dashboard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sp>
        <p:nvSpPr>
          <p:cNvPr id="2" name="Freeform 2"/>
          <p:cNvSpPr/>
          <p:nvPr/>
        </p:nvSpPr>
        <p:spPr>
          <a:xfrm>
            <a:off x="7406564" y="-3587965"/>
            <a:ext cx="10481506" cy="8555530"/>
          </a:xfrm>
          <a:custGeom>
            <a:avLst/>
            <a:gdLst/>
            <a:ahLst/>
            <a:cxnLst/>
            <a:rect l="l" t="t" r="r" b="b"/>
            <a:pathLst>
              <a:path w="10481506" h="8555530">
                <a:moveTo>
                  <a:pt x="0" y="0"/>
                </a:moveTo>
                <a:lnTo>
                  <a:pt x="10481507" y="0"/>
                </a:lnTo>
                <a:lnTo>
                  <a:pt x="10481507" y="8555530"/>
                </a:lnTo>
                <a:lnTo>
                  <a:pt x="0" y="8555530"/>
                </a:lnTo>
                <a:lnTo>
                  <a:pt x="0" y="0"/>
                </a:lnTo>
                <a:close/>
              </a:path>
            </a:pathLst>
          </a:custGeom>
          <a:blipFill>
            <a:blip r:embed="rId2">
              <a:alphaModFix amt="78000"/>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8919985" y="4967565"/>
            <a:ext cx="10481506" cy="8555530"/>
          </a:xfrm>
          <a:custGeom>
            <a:avLst/>
            <a:gdLst/>
            <a:ahLst/>
            <a:cxnLst/>
            <a:rect l="l" t="t" r="r" b="b"/>
            <a:pathLst>
              <a:path w="10481506" h="8555530">
                <a:moveTo>
                  <a:pt x="0" y="0"/>
                </a:moveTo>
                <a:lnTo>
                  <a:pt x="10481507" y="0"/>
                </a:lnTo>
                <a:lnTo>
                  <a:pt x="10481507" y="8555529"/>
                </a:lnTo>
                <a:lnTo>
                  <a:pt x="0" y="8555529"/>
                </a:lnTo>
                <a:lnTo>
                  <a:pt x="0" y="0"/>
                </a:lnTo>
                <a:close/>
              </a:path>
            </a:pathLst>
          </a:custGeom>
          <a:blipFill>
            <a:blip r:embed="rId2">
              <a:alphaModFix amt="78000"/>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4" name="Group 4"/>
          <p:cNvGrpSpPr/>
          <p:nvPr/>
        </p:nvGrpSpPr>
        <p:grpSpPr>
          <a:xfrm rot="277119">
            <a:off x="11860797" y="707488"/>
            <a:ext cx="5500802" cy="2528609"/>
            <a:chOff x="0" y="0"/>
            <a:chExt cx="812800" cy="373628"/>
          </a:xfrm>
        </p:grpSpPr>
        <p:sp>
          <p:nvSpPr>
            <p:cNvPr id="5" name="Freeform 5"/>
            <p:cNvSpPr/>
            <p:nvPr/>
          </p:nvSpPr>
          <p:spPr>
            <a:xfrm>
              <a:off x="0" y="0"/>
              <a:ext cx="812800" cy="373628"/>
            </a:xfrm>
            <a:custGeom>
              <a:avLst/>
              <a:gdLst/>
              <a:ahLst/>
              <a:cxnLst/>
              <a:rect l="l" t="t" r="r" b="b"/>
              <a:pathLst>
                <a:path w="812800" h="373628">
                  <a:moveTo>
                    <a:pt x="406400" y="0"/>
                  </a:moveTo>
                  <a:lnTo>
                    <a:pt x="485289" y="51478"/>
                  </a:lnTo>
                  <a:lnTo>
                    <a:pt x="609600" y="25028"/>
                  </a:lnTo>
                  <a:lnTo>
                    <a:pt x="621927" y="87741"/>
                  </a:lnTo>
                  <a:lnTo>
                    <a:pt x="758353" y="93407"/>
                  </a:lnTo>
                  <a:lnTo>
                    <a:pt x="700814" y="150550"/>
                  </a:lnTo>
                  <a:lnTo>
                    <a:pt x="812800" y="186814"/>
                  </a:lnTo>
                  <a:lnTo>
                    <a:pt x="700814" y="223078"/>
                  </a:lnTo>
                  <a:lnTo>
                    <a:pt x="758353" y="280221"/>
                  </a:lnTo>
                  <a:lnTo>
                    <a:pt x="621927" y="285887"/>
                  </a:lnTo>
                  <a:lnTo>
                    <a:pt x="609600" y="348600"/>
                  </a:lnTo>
                  <a:lnTo>
                    <a:pt x="485289" y="322150"/>
                  </a:lnTo>
                  <a:lnTo>
                    <a:pt x="406400" y="373628"/>
                  </a:lnTo>
                  <a:lnTo>
                    <a:pt x="327511" y="322150"/>
                  </a:lnTo>
                  <a:lnTo>
                    <a:pt x="203200" y="348600"/>
                  </a:lnTo>
                  <a:lnTo>
                    <a:pt x="190873" y="285887"/>
                  </a:lnTo>
                  <a:lnTo>
                    <a:pt x="54447" y="280221"/>
                  </a:lnTo>
                  <a:lnTo>
                    <a:pt x="111986" y="223078"/>
                  </a:lnTo>
                  <a:lnTo>
                    <a:pt x="0" y="186814"/>
                  </a:lnTo>
                  <a:lnTo>
                    <a:pt x="111986" y="150550"/>
                  </a:lnTo>
                  <a:lnTo>
                    <a:pt x="54447" y="93407"/>
                  </a:lnTo>
                  <a:lnTo>
                    <a:pt x="190873" y="87741"/>
                  </a:lnTo>
                  <a:lnTo>
                    <a:pt x="203200" y="25028"/>
                  </a:lnTo>
                  <a:lnTo>
                    <a:pt x="327511" y="51478"/>
                  </a:lnTo>
                  <a:lnTo>
                    <a:pt x="406400" y="0"/>
                  </a:lnTo>
                  <a:close/>
                </a:path>
              </a:pathLst>
            </a:custGeom>
            <a:solidFill>
              <a:srgbClr val="F6D04A"/>
            </a:solidFill>
          </p:spPr>
          <p:txBody>
            <a:bodyPr/>
            <a:lstStyle/>
            <a:p>
              <a:endParaRPr lang="en-ID"/>
            </a:p>
          </p:txBody>
        </p:sp>
        <p:sp>
          <p:nvSpPr>
            <p:cNvPr id="6" name="TextBox 6"/>
            <p:cNvSpPr txBox="1"/>
            <p:nvPr/>
          </p:nvSpPr>
          <p:spPr>
            <a:xfrm>
              <a:off x="127000" y="20279"/>
              <a:ext cx="558800" cy="29496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202927" flipH="1" flipV="1">
            <a:off x="-5422900" y="-3034885"/>
            <a:ext cx="8024641" cy="9865859"/>
          </a:xfrm>
          <a:custGeom>
            <a:avLst/>
            <a:gdLst/>
            <a:ahLst/>
            <a:cxnLst/>
            <a:rect l="l" t="t" r="r" b="b"/>
            <a:pathLst>
              <a:path w="8024641" h="9865859">
                <a:moveTo>
                  <a:pt x="8024641" y="9865859"/>
                </a:moveTo>
                <a:lnTo>
                  <a:pt x="0" y="9865859"/>
                </a:lnTo>
                <a:lnTo>
                  <a:pt x="0" y="0"/>
                </a:lnTo>
                <a:lnTo>
                  <a:pt x="8024641" y="0"/>
                </a:lnTo>
                <a:lnTo>
                  <a:pt x="8024641" y="9865859"/>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8" name="Freeform 8"/>
          <p:cNvSpPr/>
          <p:nvPr/>
        </p:nvSpPr>
        <p:spPr>
          <a:xfrm flipH="1">
            <a:off x="-1224164" y="7309846"/>
            <a:ext cx="7579538" cy="4500351"/>
          </a:xfrm>
          <a:custGeom>
            <a:avLst/>
            <a:gdLst/>
            <a:ahLst/>
            <a:cxnLst/>
            <a:rect l="l" t="t" r="r" b="b"/>
            <a:pathLst>
              <a:path w="7579538" h="4500351">
                <a:moveTo>
                  <a:pt x="7579538" y="0"/>
                </a:moveTo>
                <a:lnTo>
                  <a:pt x="0" y="0"/>
                </a:lnTo>
                <a:lnTo>
                  <a:pt x="0" y="4500350"/>
                </a:lnTo>
                <a:lnTo>
                  <a:pt x="7579538" y="4500350"/>
                </a:lnTo>
                <a:lnTo>
                  <a:pt x="7579538" y="0"/>
                </a:lnTo>
                <a:close/>
              </a:path>
            </a:pathLst>
          </a:custGeom>
          <a:blipFill>
            <a:blip r:embed="rId6"/>
            <a:stretch>
              <a:fillRect/>
            </a:stretch>
          </a:blipFill>
        </p:spPr>
        <p:txBody>
          <a:bodyPr/>
          <a:lstStyle/>
          <a:p>
            <a:endParaRPr lang="en-ID"/>
          </a:p>
        </p:txBody>
      </p:sp>
      <p:sp>
        <p:nvSpPr>
          <p:cNvPr id="9" name="Freeform 9"/>
          <p:cNvSpPr/>
          <p:nvPr/>
        </p:nvSpPr>
        <p:spPr>
          <a:xfrm rot="-612436">
            <a:off x="1376603" y="1008325"/>
            <a:ext cx="3668618" cy="825439"/>
          </a:xfrm>
          <a:custGeom>
            <a:avLst/>
            <a:gdLst/>
            <a:ahLst/>
            <a:cxnLst/>
            <a:rect l="l" t="t" r="r" b="b"/>
            <a:pathLst>
              <a:path w="3668618" h="825439">
                <a:moveTo>
                  <a:pt x="0" y="0"/>
                </a:moveTo>
                <a:lnTo>
                  <a:pt x="3668618" y="0"/>
                </a:lnTo>
                <a:lnTo>
                  <a:pt x="3668618" y="825439"/>
                </a:lnTo>
                <a:lnTo>
                  <a:pt x="0" y="8254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0" name="Freeform 10"/>
          <p:cNvSpPr/>
          <p:nvPr/>
        </p:nvSpPr>
        <p:spPr>
          <a:xfrm rot="95435">
            <a:off x="6675257" y="8914993"/>
            <a:ext cx="3668618" cy="825439"/>
          </a:xfrm>
          <a:custGeom>
            <a:avLst/>
            <a:gdLst/>
            <a:ahLst/>
            <a:cxnLst/>
            <a:rect l="l" t="t" r="r" b="b"/>
            <a:pathLst>
              <a:path w="3668618" h="825439">
                <a:moveTo>
                  <a:pt x="0" y="0"/>
                </a:moveTo>
                <a:lnTo>
                  <a:pt x="3668618" y="0"/>
                </a:lnTo>
                <a:lnTo>
                  <a:pt x="3668618" y="825439"/>
                </a:lnTo>
                <a:lnTo>
                  <a:pt x="0" y="8254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1" name="Freeform 11"/>
          <p:cNvSpPr/>
          <p:nvPr/>
        </p:nvSpPr>
        <p:spPr>
          <a:xfrm>
            <a:off x="11767923" y="146937"/>
            <a:ext cx="6704523" cy="5832935"/>
          </a:xfrm>
          <a:custGeom>
            <a:avLst/>
            <a:gdLst/>
            <a:ahLst/>
            <a:cxnLst/>
            <a:rect l="l" t="t" r="r" b="b"/>
            <a:pathLst>
              <a:path w="6704523" h="5832935">
                <a:moveTo>
                  <a:pt x="0" y="0"/>
                </a:moveTo>
                <a:lnTo>
                  <a:pt x="6704522" y="0"/>
                </a:lnTo>
                <a:lnTo>
                  <a:pt x="6704522" y="5832935"/>
                </a:lnTo>
                <a:lnTo>
                  <a:pt x="0" y="5832935"/>
                </a:lnTo>
                <a:lnTo>
                  <a:pt x="0" y="0"/>
                </a:lnTo>
                <a:close/>
              </a:path>
            </a:pathLst>
          </a:custGeom>
          <a:blipFill>
            <a:blip r:embed="rId9"/>
            <a:stretch>
              <a:fillRect/>
            </a:stretch>
          </a:blipFill>
        </p:spPr>
        <p:txBody>
          <a:bodyPr/>
          <a:lstStyle/>
          <a:p>
            <a:endParaRPr lang="en-ID"/>
          </a:p>
        </p:txBody>
      </p:sp>
      <p:sp>
        <p:nvSpPr>
          <p:cNvPr id="12" name="TextBox 12"/>
          <p:cNvSpPr txBox="1"/>
          <p:nvPr/>
        </p:nvSpPr>
        <p:spPr>
          <a:xfrm>
            <a:off x="180919" y="4412416"/>
            <a:ext cx="12466398" cy="1833643"/>
          </a:xfrm>
          <a:prstGeom prst="rect">
            <a:avLst/>
          </a:prstGeom>
        </p:spPr>
        <p:txBody>
          <a:bodyPr lIns="0" tIns="0" rIns="0" bIns="0" rtlCol="0" anchor="t">
            <a:spAutoFit/>
          </a:bodyPr>
          <a:lstStyle/>
          <a:p>
            <a:pPr algn="l">
              <a:lnSpc>
                <a:spcPts val="13173"/>
              </a:lnSpc>
            </a:pPr>
            <a:r>
              <a:rPr lang="en-US" sz="14476" spc="-1013">
                <a:solidFill>
                  <a:srgbClr val="FFF6EA"/>
                </a:solidFill>
                <a:latin typeface="Waffle Soft"/>
                <a:ea typeface="Waffle Soft"/>
                <a:cs typeface="Waffle Soft"/>
                <a:sym typeface="Waffle Soft"/>
              </a:rPr>
              <a:t>TERIMA KASIH</a:t>
            </a:r>
          </a:p>
        </p:txBody>
      </p:sp>
      <p:sp>
        <p:nvSpPr>
          <p:cNvPr id="13" name="TextBox 13"/>
          <p:cNvSpPr txBox="1"/>
          <p:nvPr/>
        </p:nvSpPr>
        <p:spPr>
          <a:xfrm rot="277119">
            <a:off x="12162587" y="1624162"/>
            <a:ext cx="3990167" cy="771213"/>
          </a:xfrm>
          <a:prstGeom prst="rect">
            <a:avLst/>
          </a:prstGeom>
        </p:spPr>
        <p:txBody>
          <a:bodyPr lIns="0" tIns="0" rIns="0" bIns="0" rtlCol="0" anchor="t">
            <a:spAutoFit/>
          </a:bodyPr>
          <a:lstStyle/>
          <a:p>
            <a:pPr algn="ctr">
              <a:lnSpc>
                <a:spcPts val="5761"/>
              </a:lnSpc>
            </a:pPr>
            <a:r>
              <a:rPr lang="en-US" sz="5593">
                <a:solidFill>
                  <a:srgbClr val="544541"/>
                </a:solidFill>
                <a:latin typeface="Waffle Soft"/>
                <a:ea typeface="Waffle Soft"/>
                <a:cs typeface="Waffle Soft"/>
                <a:sym typeface="Waffle Soft"/>
              </a:rPr>
              <a:t>Special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sp>
        <p:nvSpPr>
          <p:cNvPr id="2" name="Freeform 2"/>
          <p:cNvSpPr/>
          <p:nvPr/>
        </p:nvSpPr>
        <p:spPr>
          <a:xfrm rot="-5202927" flipH="1" flipV="1">
            <a:off x="-5574950" y="-1738879"/>
            <a:ext cx="8024641" cy="9865859"/>
          </a:xfrm>
          <a:custGeom>
            <a:avLst/>
            <a:gdLst/>
            <a:ahLst/>
            <a:cxnLst/>
            <a:rect l="l" t="t" r="r" b="b"/>
            <a:pathLst>
              <a:path w="8024641" h="9865859">
                <a:moveTo>
                  <a:pt x="8024641" y="9865859"/>
                </a:moveTo>
                <a:lnTo>
                  <a:pt x="0" y="9865859"/>
                </a:lnTo>
                <a:lnTo>
                  <a:pt x="0" y="0"/>
                </a:lnTo>
                <a:lnTo>
                  <a:pt x="8024641" y="0"/>
                </a:lnTo>
                <a:lnTo>
                  <a:pt x="8024641" y="98658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3" name="Group 3"/>
          <p:cNvGrpSpPr/>
          <p:nvPr/>
        </p:nvGrpSpPr>
        <p:grpSpPr>
          <a:xfrm>
            <a:off x="1097066" y="4022957"/>
            <a:ext cx="5497210" cy="905463"/>
            <a:chOff x="0" y="0"/>
            <a:chExt cx="1147921" cy="189078"/>
          </a:xfrm>
        </p:grpSpPr>
        <p:sp>
          <p:nvSpPr>
            <p:cNvPr id="4" name="Freeform 4"/>
            <p:cNvSpPr/>
            <p:nvPr/>
          </p:nvSpPr>
          <p:spPr>
            <a:xfrm>
              <a:off x="0" y="0"/>
              <a:ext cx="1147921" cy="189078"/>
            </a:xfrm>
            <a:custGeom>
              <a:avLst/>
              <a:gdLst/>
              <a:ahLst/>
              <a:cxnLst/>
              <a:rect l="l" t="t" r="r" b="b"/>
              <a:pathLst>
                <a:path w="1147921" h="189078">
                  <a:moveTo>
                    <a:pt x="38025" y="0"/>
                  </a:moveTo>
                  <a:lnTo>
                    <a:pt x="1109896" y="0"/>
                  </a:lnTo>
                  <a:cubicBezTo>
                    <a:pt x="1119981" y="0"/>
                    <a:pt x="1129653" y="4006"/>
                    <a:pt x="1136784" y="11137"/>
                  </a:cubicBezTo>
                  <a:cubicBezTo>
                    <a:pt x="1143915" y="18268"/>
                    <a:pt x="1147921" y="27940"/>
                    <a:pt x="1147921" y="38025"/>
                  </a:cubicBezTo>
                  <a:lnTo>
                    <a:pt x="1147921" y="151053"/>
                  </a:lnTo>
                  <a:cubicBezTo>
                    <a:pt x="1147921" y="172053"/>
                    <a:pt x="1130897" y="189078"/>
                    <a:pt x="1109896" y="189078"/>
                  </a:cubicBezTo>
                  <a:lnTo>
                    <a:pt x="38025" y="189078"/>
                  </a:lnTo>
                  <a:cubicBezTo>
                    <a:pt x="27940" y="189078"/>
                    <a:pt x="18268" y="185072"/>
                    <a:pt x="11137" y="177940"/>
                  </a:cubicBezTo>
                  <a:cubicBezTo>
                    <a:pt x="4006" y="170809"/>
                    <a:pt x="0" y="161138"/>
                    <a:pt x="0" y="151053"/>
                  </a:cubicBezTo>
                  <a:lnTo>
                    <a:pt x="0" y="38025"/>
                  </a:lnTo>
                  <a:cubicBezTo>
                    <a:pt x="0" y="27940"/>
                    <a:pt x="4006" y="18268"/>
                    <a:pt x="11137" y="11137"/>
                  </a:cubicBezTo>
                  <a:cubicBezTo>
                    <a:pt x="18268" y="4006"/>
                    <a:pt x="27940" y="0"/>
                    <a:pt x="38025" y="0"/>
                  </a:cubicBezTo>
                  <a:close/>
                </a:path>
              </a:pathLst>
            </a:custGeom>
            <a:solidFill>
              <a:srgbClr val="F6D04A"/>
            </a:solidFill>
          </p:spPr>
          <p:txBody>
            <a:bodyPr/>
            <a:lstStyle/>
            <a:p>
              <a:endParaRPr lang="en-ID"/>
            </a:p>
          </p:txBody>
        </p:sp>
        <p:sp>
          <p:nvSpPr>
            <p:cNvPr id="5" name="TextBox 5"/>
            <p:cNvSpPr txBox="1"/>
            <p:nvPr/>
          </p:nvSpPr>
          <p:spPr>
            <a:xfrm>
              <a:off x="0" y="-76200"/>
              <a:ext cx="1147921" cy="265278"/>
            </a:xfrm>
            <a:prstGeom prst="rect">
              <a:avLst/>
            </a:prstGeom>
          </p:spPr>
          <p:txBody>
            <a:bodyPr lIns="50800" tIns="50800" rIns="50800" bIns="50800" rtlCol="0" anchor="ctr"/>
            <a:lstStyle/>
            <a:p>
              <a:pPr algn="ctr">
                <a:lnSpc>
                  <a:spcPts val="5880"/>
                </a:lnSpc>
                <a:spcBef>
                  <a:spcPct val="0"/>
                </a:spcBef>
              </a:pPr>
              <a:r>
                <a:rPr lang="en-US" sz="4200" b="1">
                  <a:solidFill>
                    <a:srgbClr val="F2F2F2"/>
                  </a:solidFill>
                  <a:latin typeface="Canva Sans Bold"/>
                  <a:ea typeface="Canva Sans Bold"/>
                  <a:cs typeface="Canva Sans Bold"/>
                  <a:sym typeface="Canva Sans Bold"/>
                </a:rPr>
                <a:t>OWNER</a:t>
              </a:r>
            </a:p>
          </p:txBody>
        </p:sp>
      </p:grpSp>
      <p:sp>
        <p:nvSpPr>
          <p:cNvPr id="6" name="Freeform 6"/>
          <p:cNvSpPr/>
          <p:nvPr/>
        </p:nvSpPr>
        <p:spPr>
          <a:xfrm>
            <a:off x="6960559" y="43273"/>
            <a:ext cx="10481506" cy="8555530"/>
          </a:xfrm>
          <a:custGeom>
            <a:avLst/>
            <a:gdLst/>
            <a:ahLst/>
            <a:cxnLst/>
            <a:rect l="l" t="t" r="r" b="b"/>
            <a:pathLst>
              <a:path w="10481506" h="8555530">
                <a:moveTo>
                  <a:pt x="0" y="0"/>
                </a:moveTo>
                <a:lnTo>
                  <a:pt x="10481507" y="0"/>
                </a:lnTo>
                <a:lnTo>
                  <a:pt x="10481507" y="8555529"/>
                </a:lnTo>
                <a:lnTo>
                  <a:pt x="0" y="8555529"/>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txBody>
          <a:bodyPr/>
          <a:lstStyle/>
          <a:p>
            <a:endParaRPr lang="en-ID"/>
          </a:p>
        </p:txBody>
      </p:sp>
      <p:sp>
        <p:nvSpPr>
          <p:cNvPr id="7" name="TextBox 7"/>
          <p:cNvSpPr txBox="1"/>
          <p:nvPr/>
        </p:nvSpPr>
        <p:spPr>
          <a:xfrm>
            <a:off x="1028700" y="5353050"/>
            <a:ext cx="16737563" cy="1009016"/>
          </a:xfrm>
          <a:prstGeom prst="rect">
            <a:avLst/>
          </a:prstGeom>
        </p:spPr>
        <p:txBody>
          <a:bodyPr lIns="0" tIns="0" rIns="0" bIns="0" rtlCol="0" anchor="t">
            <a:spAutoFit/>
          </a:bodyPr>
          <a:lstStyle/>
          <a:p>
            <a:pPr algn="l">
              <a:lnSpc>
                <a:spcPts val="7280"/>
              </a:lnSpc>
            </a:pPr>
            <a:r>
              <a:rPr lang="en-US" sz="8000" spc="-560">
                <a:solidFill>
                  <a:srgbClr val="FFF6EA"/>
                </a:solidFill>
                <a:latin typeface="Waffle Soft"/>
                <a:ea typeface="Waffle Soft"/>
                <a:cs typeface="Waffle Soft"/>
                <a:sym typeface="Waffle Soft"/>
              </a:rPr>
              <a:t>VERNANDA DWI ARDIAN</a:t>
            </a:r>
          </a:p>
        </p:txBody>
      </p:sp>
      <p:sp>
        <p:nvSpPr>
          <p:cNvPr id="8" name="Freeform 8"/>
          <p:cNvSpPr/>
          <p:nvPr/>
        </p:nvSpPr>
        <p:spPr>
          <a:xfrm rot="95435">
            <a:off x="621592" y="2317855"/>
            <a:ext cx="3668618" cy="825439"/>
          </a:xfrm>
          <a:custGeom>
            <a:avLst/>
            <a:gdLst/>
            <a:ahLst/>
            <a:cxnLst/>
            <a:rect l="l" t="t" r="r" b="b"/>
            <a:pathLst>
              <a:path w="3668618" h="825439">
                <a:moveTo>
                  <a:pt x="0" y="0"/>
                </a:moveTo>
                <a:lnTo>
                  <a:pt x="3668617" y="0"/>
                </a:lnTo>
                <a:lnTo>
                  <a:pt x="3668617" y="825439"/>
                </a:lnTo>
                <a:lnTo>
                  <a:pt x="0" y="8254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9" name="Freeform 9"/>
          <p:cNvSpPr/>
          <p:nvPr/>
        </p:nvSpPr>
        <p:spPr>
          <a:xfrm>
            <a:off x="13686088" y="5676588"/>
            <a:ext cx="9203823" cy="5844428"/>
          </a:xfrm>
          <a:custGeom>
            <a:avLst/>
            <a:gdLst/>
            <a:ahLst/>
            <a:cxnLst/>
            <a:rect l="l" t="t" r="r" b="b"/>
            <a:pathLst>
              <a:path w="9203823" h="5844428">
                <a:moveTo>
                  <a:pt x="0" y="0"/>
                </a:moveTo>
                <a:lnTo>
                  <a:pt x="9203824" y="0"/>
                </a:lnTo>
                <a:lnTo>
                  <a:pt x="9203824" y="5844428"/>
                </a:lnTo>
                <a:lnTo>
                  <a:pt x="0" y="5844428"/>
                </a:lnTo>
                <a:lnTo>
                  <a:pt x="0" y="0"/>
                </a:lnTo>
                <a:close/>
              </a:path>
            </a:pathLst>
          </a:custGeom>
          <a:blipFill>
            <a:blip r:embed="rId8"/>
            <a:stretch>
              <a:fillRect/>
            </a:stretch>
          </a:blipFill>
        </p:spPr>
        <p:txBody>
          <a:bodyPr/>
          <a:lstStyle/>
          <a:p>
            <a:endParaRPr lang="en-ID"/>
          </a:p>
        </p:txBody>
      </p:sp>
      <p:sp>
        <p:nvSpPr>
          <p:cNvPr id="10" name="Freeform 10"/>
          <p:cNvSpPr/>
          <p:nvPr/>
        </p:nvSpPr>
        <p:spPr>
          <a:xfrm>
            <a:off x="13037095" y="468045"/>
            <a:ext cx="5250905" cy="4114800"/>
          </a:xfrm>
          <a:custGeom>
            <a:avLst/>
            <a:gdLst/>
            <a:ahLst/>
            <a:cxnLst/>
            <a:rect l="l" t="t" r="r" b="b"/>
            <a:pathLst>
              <a:path w="5250905" h="4114800">
                <a:moveTo>
                  <a:pt x="0" y="0"/>
                </a:moveTo>
                <a:lnTo>
                  <a:pt x="5250905" y="0"/>
                </a:lnTo>
                <a:lnTo>
                  <a:pt x="525090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11" name="Freeform 11"/>
          <p:cNvSpPr/>
          <p:nvPr/>
        </p:nvSpPr>
        <p:spPr>
          <a:xfrm>
            <a:off x="5711690" y="-91843"/>
            <a:ext cx="6945698" cy="4114800"/>
          </a:xfrm>
          <a:custGeom>
            <a:avLst/>
            <a:gdLst/>
            <a:ahLst/>
            <a:cxnLst/>
            <a:rect l="l" t="t" r="r" b="b"/>
            <a:pathLst>
              <a:path w="6945698" h="4114800">
                <a:moveTo>
                  <a:pt x="0" y="0"/>
                </a:moveTo>
                <a:lnTo>
                  <a:pt x="6945698" y="0"/>
                </a:lnTo>
                <a:lnTo>
                  <a:pt x="694569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D"/>
          </a:p>
        </p:txBody>
      </p:sp>
      <p:sp>
        <p:nvSpPr>
          <p:cNvPr id="12" name="TextBox 12"/>
          <p:cNvSpPr txBox="1"/>
          <p:nvPr/>
        </p:nvSpPr>
        <p:spPr>
          <a:xfrm>
            <a:off x="1266171" y="6719113"/>
            <a:ext cx="10498247" cy="2755954"/>
          </a:xfrm>
          <a:prstGeom prst="rect">
            <a:avLst/>
          </a:prstGeom>
        </p:spPr>
        <p:txBody>
          <a:bodyPr lIns="0" tIns="0" rIns="0" bIns="0" rtlCol="0" anchor="t">
            <a:spAutoFit/>
          </a:bodyPr>
          <a:lstStyle/>
          <a:p>
            <a:pPr algn="l">
              <a:lnSpc>
                <a:spcPts val="5217"/>
              </a:lnSpc>
            </a:pPr>
            <a:r>
              <a:rPr lang="en-US" sz="4459">
                <a:solidFill>
                  <a:srgbClr val="FFF6EA"/>
                </a:solidFill>
                <a:latin typeface="Jua"/>
                <a:ea typeface="Jua"/>
                <a:cs typeface="Jua"/>
                <a:sym typeface="Jua"/>
              </a:rPr>
              <a:t>+6282323365207</a:t>
            </a:r>
          </a:p>
          <a:p>
            <a:pPr algn="l">
              <a:lnSpc>
                <a:spcPts val="5217"/>
              </a:lnSpc>
            </a:pPr>
            <a:r>
              <a:rPr lang="en-US" sz="4459">
                <a:solidFill>
                  <a:srgbClr val="FFF6EA"/>
                </a:solidFill>
                <a:latin typeface="Jua"/>
                <a:ea typeface="Jua"/>
                <a:cs typeface="Jua"/>
                <a:sym typeface="Jua"/>
              </a:rPr>
              <a:t>vernandadwi02@gmail.com</a:t>
            </a:r>
          </a:p>
          <a:p>
            <a:pPr algn="l">
              <a:lnSpc>
                <a:spcPts val="5217"/>
              </a:lnSpc>
            </a:pPr>
            <a:r>
              <a:rPr lang="en-US" sz="4459">
                <a:solidFill>
                  <a:srgbClr val="FFF6EA"/>
                </a:solidFill>
                <a:latin typeface="Jua"/>
                <a:ea typeface="Jua"/>
                <a:cs typeface="Jua"/>
                <a:sym typeface="Jua"/>
              </a:rPr>
              <a:t>https://github.com/Vernanda-dwi</a:t>
            </a:r>
          </a:p>
          <a:p>
            <a:pPr algn="l">
              <a:lnSpc>
                <a:spcPts val="5217"/>
              </a:lnSpc>
            </a:pPr>
            <a:r>
              <a:rPr lang="en-US" sz="4459" u="sng">
                <a:solidFill>
                  <a:srgbClr val="FFF6EA"/>
                </a:solidFill>
                <a:latin typeface="Jua"/>
                <a:ea typeface="Jua"/>
                <a:cs typeface="Jua"/>
                <a:sym typeface="Jua"/>
                <a:hlinkClick r:id="rId13" tooltip="https://vernanda-dwi.github.io/WebsitePortofolio/Index.html"/>
              </a:rPr>
              <a:t>W</a:t>
            </a:r>
            <a:r>
              <a:rPr lang="en-US" sz="4459" u="sng">
                <a:solidFill>
                  <a:srgbClr val="FFF6EA"/>
                </a:solidFill>
                <a:latin typeface="Jua"/>
                <a:ea typeface="Jua"/>
                <a:cs typeface="Jua"/>
                <a:sym typeface="Jua"/>
                <a:hlinkClick r:id="rId13" tooltip="https://vernanda-dwi.github.io/WebsitePortofolio/Index.html"/>
              </a:rPr>
              <a:t>ebsite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sp>
        <p:nvSpPr>
          <p:cNvPr id="2" name="Freeform 2"/>
          <p:cNvSpPr/>
          <p:nvPr/>
        </p:nvSpPr>
        <p:spPr>
          <a:xfrm>
            <a:off x="7406564" y="-3587965"/>
            <a:ext cx="10481506" cy="8555530"/>
          </a:xfrm>
          <a:custGeom>
            <a:avLst/>
            <a:gdLst/>
            <a:ahLst/>
            <a:cxnLst/>
            <a:rect l="l" t="t" r="r" b="b"/>
            <a:pathLst>
              <a:path w="10481506" h="8555530">
                <a:moveTo>
                  <a:pt x="0" y="0"/>
                </a:moveTo>
                <a:lnTo>
                  <a:pt x="10481507" y="0"/>
                </a:lnTo>
                <a:lnTo>
                  <a:pt x="10481507" y="8555530"/>
                </a:lnTo>
                <a:lnTo>
                  <a:pt x="0" y="8555530"/>
                </a:lnTo>
                <a:lnTo>
                  <a:pt x="0" y="0"/>
                </a:lnTo>
                <a:close/>
              </a:path>
            </a:pathLst>
          </a:custGeom>
          <a:blipFill>
            <a:blip r:embed="rId2">
              <a:alphaModFix amt="78000"/>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9844555" y="5049948"/>
            <a:ext cx="10481506" cy="8555530"/>
          </a:xfrm>
          <a:custGeom>
            <a:avLst/>
            <a:gdLst/>
            <a:ahLst/>
            <a:cxnLst/>
            <a:rect l="l" t="t" r="r" b="b"/>
            <a:pathLst>
              <a:path w="10481506" h="8555530">
                <a:moveTo>
                  <a:pt x="0" y="0"/>
                </a:moveTo>
                <a:lnTo>
                  <a:pt x="10481506" y="0"/>
                </a:lnTo>
                <a:lnTo>
                  <a:pt x="10481506" y="8555530"/>
                </a:lnTo>
                <a:lnTo>
                  <a:pt x="0" y="8555530"/>
                </a:lnTo>
                <a:lnTo>
                  <a:pt x="0" y="0"/>
                </a:lnTo>
                <a:close/>
              </a:path>
            </a:pathLst>
          </a:custGeom>
          <a:blipFill>
            <a:blip r:embed="rId2">
              <a:alphaModFix amt="78000"/>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rot="-303488">
            <a:off x="7992139" y="141945"/>
            <a:ext cx="11084578" cy="6623035"/>
          </a:xfrm>
          <a:custGeom>
            <a:avLst/>
            <a:gdLst/>
            <a:ahLst/>
            <a:cxnLst/>
            <a:rect l="l" t="t" r="r" b="b"/>
            <a:pathLst>
              <a:path w="11084578" h="6623035">
                <a:moveTo>
                  <a:pt x="0" y="0"/>
                </a:moveTo>
                <a:lnTo>
                  <a:pt x="11084578" y="0"/>
                </a:lnTo>
                <a:lnTo>
                  <a:pt x="11084578" y="6623036"/>
                </a:lnTo>
                <a:lnTo>
                  <a:pt x="0" y="6623036"/>
                </a:lnTo>
                <a:lnTo>
                  <a:pt x="0" y="0"/>
                </a:lnTo>
                <a:close/>
              </a:path>
            </a:pathLst>
          </a:custGeom>
          <a:blipFill>
            <a:blip r:embed="rId4"/>
            <a:stretch>
              <a:fillRect/>
            </a:stretch>
          </a:blipFill>
        </p:spPr>
        <p:txBody>
          <a:bodyPr/>
          <a:lstStyle/>
          <a:p>
            <a:endParaRPr lang="en-ID"/>
          </a:p>
        </p:txBody>
      </p:sp>
      <p:grpSp>
        <p:nvGrpSpPr>
          <p:cNvPr id="5" name="Group 5"/>
          <p:cNvGrpSpPr/>
          <p:nvPr/>
        </p:nvGrpSpPr>
        <p:grpSpPr>
          <a:xfrm rot="277119">
            <a:off x="10798623" y="707488"/>
            <a:ext cx="5500802" cy="2528609"/>
            <a:chOff x="0" y="0"/>
            <a:chExt cx="812800" cy="373628"/>
          </a:xfrm>
        </p:grpSpPr>
        <p:sp>
          <p:nvSpPr>
            <p:cNvPr id="6" name="Freeform 6"/>
            <p:cNvSpPr/>
            <p:nvPr/>
          </p:nvSpPr>
          <p:spPr>
            <a:xfrm>
              <a:off x="0" y="0"/>
              <a:ext cx="812800" cy="373628"/>
            </a:xfrm>
            <a:custGeom>
              <a:avLst/>
              <a:gdLst/>
              <a:ahLst/>
              <a:cxnLst/>
              <a:rect l="l" t="t" r="r" b="b"/>
              <a:pathLst>
                <a:path w="812800" h="373628">
                  <a:moveTo>
                    <a:pt x="406400" y="0"/>
                  </a:moveTo>
                  <a:lnTo>
                    <a:pt x="485289" y="51478"/>
                  </a:lnTo>
                  <a:lnTo>
                    <a:pt x="609600" y="25028"/>
                  </a:lnTo>
                  <a:lnTo>
                    <a:pt x="621927" y="87741"/>
                  </a:lnTo>
                  <a:lnTo>
                    <a:pt x="758353" y="93407"/>
                  </a:lnTo>
                  <a:lnTo>
                    <a:pt x="700814" y="150550"/>
                  </a:lnTo>
                  <a:lnTo>
                    <a:pt x="812800" y="186814"/>
                  </a:lnTo>
                  <a:lnTo>
                    <a:pt x="700814" y="223078"/>
                  </a:lnTo>
                  <a:lnTo>
                    <a:pt x="758353" y="280221"/>
                  </a:lnTo>
                  <a:lnTo>
                    <a:pt x="621927" y="285887"/>
                  </a:lnTo>
                  <a:lnTo>
                    <a:pt x="609600" y="348600"/>
                  </a:lnTo>
                  <a:lnTo>
                    <a:pt x="485289" y="322150"/>
                  </a:lnTo>
                  <a:lnTo>
                    <a:pt x="406400" y="373628"/>
                  </a:lnTo>
                  <a:lnTo>
                    <a:pt x="327511" y="322150"/>
                  </a:lnTo>
                  <a:lnTo>
                    <a:pt x="203200" y="348600"/>
                  </a:lnTo>
                  <a:lnTo>
                    <a:pt x="190873" y="285887"/>
                  </a:lnTo>
                  <a:lnTo>
                    <a:pt x="54447" y="280221"/>
                  </a:lnTo>
                  <a:lnTo>
                    <a:pt x="111986" y="223078"/>
                  </a:lnTo>
                  <a:lnTo>
                    <a:pt x="0" y="186814"/>
                  </a:lnTo>
                  <a:lnTo>
                    <a:pt x="111986" y="150550"/>
                  </a:lnTo>
                  <a:lnTo>
                    <a:pt x="54447" y="93407"/>
                  </a:lnTo>
                  <a:lnTo>
                    <a:pt x="190873" y="87741"/>
                  </a:lnTo>
                  <a:lnTo>
                    <a:pt x="203200" y="25028"/>
                  </a:lnTo>
                  <a:lnTo>
                    <a:pt x="327511" y="51478"/>
                  </a:lnTo>
                  <a:lnTo>
                    <a:pt x="406400" y="0"/>
                  </a:lnTo>
                  <a:close/>
                </a:path>
              </a:pathLst>
            </a:custGeom>
            <a:solidFill>
              <a:srgbClr val="F6D04A"/>
            </a:solidFill>
          </p:spPr>
          <p:txBody>
            <a:bodyPr/>
            <a:lstStyle/>
            <a:p>
              <a:endParaRPr lang="en-ID"/>
            </a:p>
          </p:txBody>
        </p:sp>
        <p:sp>
          <p:nvSpPr>
            <p:cNvPr id="7" name="TextBox 7"/>
            <p:cNvSpPr txBox="1"/>
            <p:nvPr/>
          </p:nvSpPr>
          <p:spPr>
            <a:xfrm>
              <a:off x="127000" y="20279"/>
              <a:ext cx="558800" cy="294969"/>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202927" flipH="1" flipV="1">
            <a:off x="-5422900" y="-3034885"/>
            <a:ext cx="8024641" cy="9865859"/>
          </a:xfrm>
          <a:custGeom>
            <a:avLst/>
            <a:gdLst/>
            <a:ahLst/>
            <a:cxnLst/>
            <a:rect l="l" t="t" r="r" b="b"/>
            <a:pathLst>
              <a:path w="8024641" h="9865859">
                <a:moveTo>
                  <a:pt x="8024641" y="9865859"/>
                </a:moveTo>
                <a:lnTo>
                  <a:pt x="0" y="9865859"/>
                </a:lnTo>
                <a:lnTo>
                  <a:pt x="0" y="0"/>
                </a:lnTo>
                <a:lnTo>
                  <a:pt x="8024641" y="0"/>
                </a:lnTo>
                <a:lnTo>
                  <a:pt x="8024641" y="986585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9" name="TextBox 9"/>
          <p:cNvSpPr txBox="1"/>
          <p:nvPr/>
        </p:nvSpPr>
        <p:spPr>
          <a:xfrm>
            <a:off x="3564563" y="4851045"/>
            <a:ext cx="4157194" cy="717269"/>
          </a:xfrm>
          <a:prstGeom prst="rect">
            <a:avLst/>
          </a:prstGeom>
        </p:spPr>
        <p:txBody>
          <a:bodyPr lIns="0" tIns="0" rIns="0" bIns="0" rtlCol="0" anchor="t">
            <a:spAutoFit/>
          </a:bodyPr>
          <a:lstStyle/>
          <a:p>
            <a:pPr marL="0" lvl="0" indent="0" algn="l">
              <a:lnSpc>
                <a:spcPts val="5008"/>
              </a:lnSpc>
            </a:pPr>
            <a:r>
              <a:rPr lang="en-US" sz="3913">
                <a:solidFill>
                  <a:srgbClr val="FFF6EA"/>
                </a:solidFill>
                <a:latin typeface="Jua"/>
                <a:ea typeface="Jua"/>
                <a:cs typeface="Jua"/>
                <a:sym typeface="Jua"/>
              </a:rPr>
              <a:t>CREATE</a:t>
            </a:r>
          </a:p>
        </p:txBody>
      </p:sp>
      <p:sp>
        <p:nvSpPr>
          <p:cNvPr id="10" name="Freeform 10"/>
          <p:cNvSpPr/>
          <p:nvPr/>
        </p:nvSpPr>
        <p:spPr>
          <a:xfrm>
            <a:off x="2565605" y="5065059"/>
            <a:ext cx="413066" cy="413066"/>
          </a:xfrm>
          <a:custGeom>
            <a:avLst/>
            <a:gdLst/>
            <a:ahLst/>
            <a:cxnLst/>
            <a:rect l="l" t="t" r="r" b="b"/>
            <a:pathLst>
              <a:path w="413066" h="413066">
                <a:moveTo>
                  <a:pt x="0" y="0"/>
                </a:moveTo>
                <a:lnTo>
                  <a:pt x="413066" y="0"/>
                </a:lnTo>
                <a:lnTo>
                  <a:pt x="413066" y="413066"/>
                </a:lnTo>
                <a:lnTo>
                  <a:pt x="0" y="413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1" name="Freeform 11"/>
          <p:cNvSpPr/>
          <p:nvPr/>
        </p:nvSpPr>
        <p:spPr>
          <a:xfrm>
            <a:off x="3151498" y="5773339"/>
            <a:ext cx="413066" cy="413066"/>
          </a:xfrm>
          <a:custGeom>
            <a:avLst/>
            <a:gdLst/>
            <a:ahLst/>
            <a:cxnLst/>
            <a:rect l="l" t="t" r="r" b="b"/>
            <a:pathLst>
              <a:path w="413066" h="413066">
                <a:moveTo>
                  <a:pt x="0" y="0"/>
                </a:moveTo>
                <a:lnTo>
                  <a:pt x="413065" y="0"/>
                </a:lnTo>
                <a:lnTo>
                  <a:pt x="413065" y="413066"/>
                </a:lnTo>
                <a:lnTo>
                  <a:pt x="0" y="413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2" name="Freeform 12"/>
          <p:cNvSpPr/>
          <p:nvPr/>
        </p:nvSpPr>
        <p:spPr>
          <a:xfrm>
            <a:off x="3744131" y="6448569"/>
            <a:ext cx="413066" cy="413066"/>
          </a:xfrm>
          <a:custGeom>
            <a:avLst/>
            <a:gdLst/>
            <a:ahLst/>
            <a:cxnLst/>
            <a:rect l="l" t="t" r="r" b="b"/>
            <a:pathLst>
              <a:path w="413066" h="413066">
                <a:moveTo>
                  <a:pt x="0" y="0"/>
                </a:moveTo>
                <a:lnTo>
                  <a:pt x="413066" y="0"/>
                </a:lnTo>
                <a:lnTo>
                  <a:pt x="413066" y="413066"/>
                </a:lnTo>
                <a:lnTo>
                  <a:pt x="0" y="413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3" name="Freeform 13"/>
          <p:cNvSpPr/>
          <p:nvPr/>
        </p:nvSpPr>
        <p:spPr>
          <a:xfrm flipH="1">
            <a:off x="-1224164" y="7309846"/>
            <a:ext cx="7579538" cy="4500351"/>
          </a:xfrm>
          <a:custGeom>
            <a:avLst/>
            <a:gdLst/>
            <a:ahLst/>
            <a:cxnLst/>
            <a:rect l="l" t="t" r="r" b="b"/>
            <a:pathLst>
              <a:path w="7579538" h="4500351">
                <a:moveTo>
                  <a:pt x="7579538" y="0"/>
                </a:moveTo>
                <a:lnTo>
                  <a:pt x="0" y="0"/>
                </a:lnTo>
                <a:lnTo>
                  <a:pt x="0" y="4500350"/>
                </a:lnTo>
                <a:lnTo>
                  <a:pt x="7579538" y="4500350"/>
                </a:lnTo>
                <a:lnTo>
                  <a:pt x="7579538" y="0"/>
                </a:lnTo>
                <a:close/>
              </a:path>
            </a:pathLst>
          </a:custGeom>
          <a:blipFill>
            <a:blip r:embed="rId9"/>
            <a:stretch>
              <a:fillRect/>
            </a:stretch>
          </a:blipFill>
        </p:spPr>
        <p:txBody>
          <a:bodyPr/>
          <a:lstStyle/>
          <a:p>
            <a:endParaRPr lang="en-ID"/>
          </a:p>
        </p:txBody>
      </p:sp>
      <p:sp>
        <p:nvSpPr>
          <p:cNvPr id="14" name="TextBox 14"/>
          <p:cNvSpPr txBox="1"/>
          <p:nvPr/>
        </p:nvSpPr>
        <p:spPr>
          <a:xfrm>
            <a:off x="1727148" y="3071277"/>
            <a:ext cx="10920169" cy="1833643"/>
          </a:xfrm>
          <a:prstGeom prst="rect">
            <a:avLst/>
          </a:prstGeom>
        </p:spPr>
        <p:txBody>
          <a:bodyPr lIns="0" tIns="0" rIns="0" bIns="0" rtlCol="0" anchor="t">
            <a:spAutoFit/>
          </a:bodyPr>
          <a:lstStyle/>
          <a:p>
            <a:pPr algn="l">
              <a:lnSpc>
                <a:spcPts val="13173"/>
              </a:lnSpc>
            </a:pPr>
            <a:r>
              <a:rPr lang="en-US" sz="14476" spc="-1013">
                <a:solidFill>
                  <a:srgbClr val="FFF6EA"/>
                </a:solidFill>
                <a:latin typeface="Waffle Soft"/>
                <a:ea typeface="Waffle Soft"/>
                <a:cs typeface="Waffle Soft"/>
                <a:sym typeface="Waffle Soft"/>
              </a:rPr>
              <a:t>CRUD</a:t>
            </a:r>
          </a:p>
        </p:txBody>
      </p:sp>
      <p:sp>
        <p:nvSpPr>
          <p:cNvPr id="15" name="TextBox 15"/>
          <p:cNvSpPr txBox="1"/>
          <p:nvPr/>
        </p:nvSpPr>
        <p:spPr>
          <a:xfrm rot="277119">
            <a:off x="11536276" y="1624162"/>
            <a:ext cx="3990167" cy="771213"/>
          </a:xfrm>
          <a:prstGeom prst="rect">
            <a:avLst/>
          </a:prstGeom>
        </p:spPr>
        <p:txBody>
          <a:bodyPr lIns="0" tIns="0" rIns="0" bIns="0" rtlCol="0" anchor="t">
            <a:spAutoFit/>
          </a:bodyPr>
          <a:lstStyle/>
          <a:p>
            <a:pPr algn="ctr">
              <a:lnSpc>
                <a:spcPts val="5761"/>
              </a:lnSpc>
            </a:pPr>
            <a:r>
              <a:rPr lang="en-US" sz="5593">
                <a:solidFill>
                  <a:srgbClr val="544541"/>
                </a:solidFill>
                <a:latin typeface="Waffle Soft"/>
                <a:ea typeface="Waffle Soft"/>
                <a:cs typeface="Waffle Soft"/>
                <a:sym typeface="Waffle Soft"/>
              </a:rPr>
              <a:t>Special</a:t>
            </a:r>
          </a:p>
        </p:txBody>
      </p:sp>
      <p:sp>
        <p:nvSpPr>
          <p:cNvPr id="16" name="TextBox 16"/>
          <p:cNvSpPr txBox="1"/>
          <p:nvPr/>
        </p:nvSpPr>
        <p:spPr>
          <a:xfrm>
            <a:off x="4101559" y="5511164"/>
            <a:ext cx="4157194" cy="1350471"/>
          </a:xfrm>
          <a:prstGeom prst="rect">
            <a:avLst/>
          </a:prstGeom>
        </p:spPr>
        <p:txBody>
          <a:bodyPr lIns="0" tIns="0" rIns="0" bIns="0" rtlCol="0" anchor="t">
            <a:spAutoFit/>
          </a:bodyPr>
          <a:lstStyle/>
          <a:p>
            <a:pPr algn="l">
              <a:lnSpc>
                <a:spcPts val="5008"/>
              </a:lnSpc>
            </a:pPr>
            <a:r>
              <a:rPr lang="en-US" sz="3913">
                <a:solidFill>
                  <a:srgbClr val="FFF6EA"/>
                </a:solidFill>
                <a:latin typeface="Jua"/>
                <a:ea typeface="Jua"/>
                <a:cs typeface="Jua"/>
                <a:sym typeface="Jua"/>
              </a:rPr>
              <a:t>UPDATE   </a:t>
            </a:r>
          </a:p>
          <a:p>
            <a:pPr marL="0" lvl="0" indent="0" algn="l">
              <a:lnSpc>
                <a:spcPts val="5008"/>
              </a:lnSpc>
            </a:pPr>
            <a:r>
              <a:rPr lang="en-US" sz="3913">
                <a:solidFill>
                  <a:srgbClr val="FFF6EA"/>
                </a:solidFill>
                <a:latin typeface="Jua"/>
                <a:ea typeface="Jua"/>
                <a:cs typeface="Jua"/>
                <a:sym typeface="Jua"/>
              </a:rPr>
              <a:t>    READ</a:t>
            </a:r>
          </a:p>
        </p:txBody>
      </p:sp>
      <p:sp>
        <p:nvSpPr>
          <p:cNvPr id="17" name="Freeform 17"/>
          <p:cNvSpPr/>
          <p:nvPr/>
        </p:nvSpPr>
        <p:spPr>
          <a:xfrm rot="-612436">
            <a:off x="1376603" y="1008325"/>
            <a:ext cx="3668618" cy="825439"/>
          </a:xfrm>
          <a:custGeom>
            <a:avLst/>
            <a:gdLst/>
            <a:ahLst/>
            <a:cxnLst/>
            <a:rect l="l" t="t" r="r" b="b"/>
            <a:pathLst>
              <a:path w="3668618" h="825439">
                <a:moveTo>
                  <a:pt x="0" y="0"/>
                </a:moveTo>
                <a:lnTo>
                  <a:pt x="3668618" y="0"/>
                </a:lnTo>
                <a:lnTo>
                  <a:pt x="3668618" y="825439"/>
                </a:lnTo>
                <a:lnTo>
                  <a:pt x="0" y="8254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8" name="Freeform 18"/>
          <p:cNvSpPr/>
          <p:nvPr/>
        </p:nvSpPr>
        <p:spPr>
          <a:xfrm rot="95435">
            <a:off x="6675257" y="8914993"/>
            <a:ext cx="3668618" cy="825439"/>
          </a:xfrm>
          <a:custGeom>
            <a:avLst/>
            <a:gdLst/>
            <a:ahLst/>
            <a:cxnLst/>
            <a:rect l="l" t="t" r="r" b="b"/>
            <a:pathLst>
              <a:path w="3668618" h="825439">
                <a:moveTo>
                  <a:pt x="0" y="0"/>
                </a:moveTo>
                <a:lnTo>
                  <a:pt x="3668618" y="0"/>
                </a:lnTo>
                <a:lnTo>
                  <a:pt x="3668618" y="825439"/>
                </a:lnTo>
                <a:lnTo>
                  <a:pt x="0" y="8254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9" name="TextBox 19"/>
          <p:cNvSpPr txBox="1"/>
          <p:nvPr/>
        </p:nvSpPr>
        <p:spPr>
          <a:xfrm>
            <a:off x="5089327" y="6889299"/>
            <a:ext cx="4157194" cy="717269"/>
          </a:xfrm>
          <a:prstGeom prst="rect">
            <a:avLst/>
          </a:prstGeom>
        </p:spPr>
        <p:txBody>
          <a:bodyPr lIns="0" tIns="0" rIns="0" bIns="0" rtlCol="0" anchor="t">
            <a:spAutoFit/>
          </a:bodyPr>
          <a:lstStyle/>
          <a:p>
            <a:pPr marL="0" lvl="0" indent="0" algn="l">
              <a:lnSpc>
                <a:spcPts val="5008"/>
              </a:lnSpc>
            </a:pPr>
            <a:r>
              <a:rPr lang="en-US" sz="3913">
                <a:solidFill>
                  <a:srgbClr val="FFF6EA"/>
                </a:solidFill>
                <a:latin typeface="Jua"/>
                <a:ea typeface="Jua"/>
                <a:cs typeface="Jua"/>
                <a:sym typeface="Jua"/>
              </a:rPr>
              <a:t>DELETE</a:t>
            </a:r>
          </a:p>
        </p:txBody>
      </p:sp>
      <p:sp>
        <p:nvSpPr>
          <p:cNvPr id="20" name="Freeform 20"/>
          <p:cNvSpPr/>
          <p:nvPr/>
        </p:nvSpPr>
        <p:spPr>
          <a:xfrm>
            <a:off x="4380499" y="7103313"/>
            <a:ext cx="413066" cy="413066"/>
          </a:xfrm>
          <a:custGeom>
            <a:avLst/>
            <a:gdLst/>
            <a:ahLst/>
            <a:cxnLst/>
            <a:rect l="l" t="t" r="r" b="b"/>
            <a:pathLst>
              <a:path w="413066" h="413066">
                <a:moveTo>
                  <a:pt x="0" y="0"/>
                </a:moveTo>
                <a:lnTo>
                  <a:pt x="413065" y="0"/>
                </a:lnTo>
                <a:lnTo>
                  <a:pt x="413065" y="413065"/>
                </a:lnTo>
                <a:lnTo>
                  <a:pt x="0" y="413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21" name="TextBox 21"/>
          <p:cNvSpPr txBox="1"/>
          <p:nvPr/>
        </p:nvSpPr>
        <p:spPr>
          <a:xfrm>
            <a:off x="11511705" y="8467438"/>
            <a:ext cx="6657952" cy="860275"/>
          </a:xfrm>
          <a:prstGeom prst="rect">
            <a:avLst/>
          </a:prstGeom>
        </p:spPr>
        <p:txBody>
          <a:bodyPr lIns="0" tIns="0" rIns="0" bIns="0" rtlCol="0" anchor="t">
            <a:spAutoFit/>
          </a:bodyPr>
          <a:lstStyle/>
          <a:p>
            <a:pPr algn="ctr">
              <a:lnSpc>
                <a:spcPts val="6193"/>
              </a:lnSpc>
            </a:pPr>
            <a:r>
              <a:rPr lang="en-US" sz="6806" spc="-476" dirty="0">
                <a:latin typeface="Waffle Soft"/>
                <a:ea typeface="Waffle Soft"/>
                <a:cs typeface="Waffle Soft"/>
                <a:sym typeface="Waffle Soft"/>
                <a:hlinkClick r:id="rId12" action="ppaction://hlinkfile">
                  <a:extLst>
                    <a:ext uri="{A12FA001-AC4F-418D-AE19-62706E023703}">
                      <ahyp:hlinkClr xmlns:ahyp="http://schemas.microsoft.com/office/drawing/2018/hyperlinkcolor" val="tx"/>
                    </a:ext>
                  </a:extLst>
                </a:hlinkClick>
              </a:rPr>
              <a:t>SCRIPT</a:t>
            </a:r>
            <a:endParaRPr lang="en-US" sz="6806" spc="-476" dirty="0">
              <a:latin typeface="Waffle Soft"/>
              <a:ea typeface="Waffle Soft"/>
              <a:cs typeface="Waffle Soft"/>
              <a:sym typeface="Waffle Soft"/>
            </a:endParaRPr>
          </a:p>
        </p:txBody>
      </p:sp>
      <p:grpSp>
        <p:nvGrpSpPr>
          <p:cNvPr id="22" name="Group 22"/>
          <p:cNvGrpSpPr/>
          <p:nvPr/>
        </p:nvGrpSpPr>
        <p:grpSpPr>
          <a:xfrm>
            <a:off x="12098272" y="8315191"/>
            <a:ext cx="1098092" cy="1098092"/>
            <a:chOff x="0" y="0"/>
            <a:chExt cx="812800" cy="812800"/>
          </a:xfrm>
        </p:grpSpPr>
        <p:sp>
          <p:nvSpPr>
            <p:cNvPr id="23" name="Freeform 2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9FAF1"/>
            </a:solidFill>
          </p:spPr>
          <p:txBody>
            <a:bodyPr/>
            <a:lstStyle/>
            <a:p>
              <a:endParaRPr lang="en-ID"/>
            </a:p>
          </p:txBody>
        </p:sp>
        <p:sp>
          <p:nvSpPr>
            <p:cNvPr id="24" name="TextBox 24"/>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grpSp>
        <p:nvGrpSpPr>
          <p:cNvPr id="2" name="Group 2"/>
          <p:cNvGrpSpPr/>
          <p:nvPr/>
        </p:nvGrpSpPr>
        <p:grpSpPr>
          <a:xfrm>
            <a:off x="412986" y="482100"/>
            <a:ext cx="17243832" cy="8444005"/>
            <a:chOff x="0" y="0"/>
            <a:chExt cx="3600838" cy="1763268"/>
          </a:xfrm>
        </p:grpSpPr>
        <p:sp>
          <p:nvSpPr>
            <p:cNvPr id="3" name="Freeform 3"/>
            <p:cNvSpPr/>
            <p:nvPr/>
          </p:nvSpPr>
          <p:spPr>
            <a:xfrm>
              <a:off x="0" y="0"/>
              <a:ext cx="3600838" cy="1763268"/>
            </a:xfrm>
            <a:custGeom>
              <a:avLst/>
              <a:gdLst/>
              <a:ahLst/>
              <a:cxnLst/>
              <a:rect l="l" t="t" r="r" b="b"/>
              <a:pathLst>
                <a:path w="3600838" h="1763268">
                  <a:moveTo>
                    <a:pt x="12122" y="0"/>
                  </a:moveTo>
                  <a:lnTo>
                    <a:pt x="3588716" y="0"/>
                  </a:lnTo>
                  <a:cubicBezTo>
                    <a:pt x="3591931" y="0"/>
                    <a:pt x="3595014" y="1277"/>
                    <a:pt x="3597287" y="3550"/>
                  </a:cubicBezTo>
                  <a:cubicBezTo>
                    <a:pt x="3599561" y="5824"/>
                    <a:pt x="3600838" y="8907"/>
                    <a:pt x="3600838" y="12122"/>
                  </a:cubicBezTo>
                  <a:lnTo>
                    <a:pt x="3600838" y="1751146"/>
                  </a:lnTo>
                  <a:cubicBezTo>
                    <a:pt x="3600838" y="1754361"/>
                    <a:pt x="3599561" y="1757444"/>
                    <a:pt x="3597287" y="1759717"/>
                  </a:cubicBezTo>
                  <a:cubicBezTo>
                    <a:pt x="3595014" y="1761991"/>
                    <a:pt x="3591931" y="1763268"/>
                    <a:pt x="3588716" y="1763268"/>
                  </a:cubicBezTo>
                  <a:lnTo>
                    <a:pt x="12122" y="1763268"/>
                  </a:lnTo>
                  <a:cubicBezTo>
                    <a:pt x="8907" y="1763268"/>
                    <a:pt x="5824" y="1761991"/>
                    <a:pt x="3550" y="1759717"/>
                  </a:cubicBezTo>
                  <a:cubicBezTo>
                    <a:pt x="1277" y="1757444"/>
                    <a:pt x="0" y="1754361"/>
                    <a:pt x="0" y="1751146"/>
                  </a:cubicBezTo>
                  <a:lnTo>
                    <a:pt x="0" y="12122"/>
                  </a:lnTo>
                  <a:cubicBezTo>
                    <a:pt x="0" y="8907"/>
                    <a:pt x="1277" y="5824"/>
                    <a:pt x="3550" y="3550"/>
                  </a:cubicBezTo>
                  <a:cubicBezTo>
                    <a:pt x="5824" y="1277"/>
                    <a:pt x="8907" y="0"/>
                    <a:pt x="12122" y="0"/>
                  </a:cubicBezTo>
                  <a:close/>
                </a:path>
              </a:pathLst>
            </a:custGeom>
            <a:solidFill>
              <a:srgbClr val="F2F2F2"/>
            </a:solidFill>
          </p:spPr>
          <p:txBody>
            <a:bodyPr/>
            <a:lstStyle/>
            <a:p>
              <a:endParaRPr lang="en-ID"/>
            </a:p>
          </p:txBody>
        </p:sp>
        <p:sp>
          <p:nvSpPr>
            <p:cNvPr id="4" name="TextBox 4"/>
            <p:cNvSpPr txBox="1"/>
            <p:nvPr/>
          </p:nvSpPr>
          <p:spPr>
            <a:xfrm>
              <a:off x="0" y="-38100"/>
              <a:ext cx="3600838" cy="180136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202927">
            <a:off x="17411454" y="-5327662"/>
            <a:ext cx="8024641" cy="9865859"/>
          </a:xfrm>
          <a:custGeom>
            <a:avLst/>
            <a:gdLst/>
            <a:ahLst/>
            <a:cxnLst/>
            <a:rect l="l" t="t" r="r" b="b"/>
            <a:pathLst>
              <a:path w="8024641" h="9865859">
                <a:moveTo>
                  <a:pt x="0" y="0"/>
                </a:moveTo>
                <a:lnTo>
                  <a:pt x="8024641" y="0"/>
                </a:lnTo>
                <a:lnTo>
                  <a:pt x="8024641" y="9865858"/>
                </a:lnTo>
                <a:lnTo>
                  <a:pt x="0" y="9865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6" name="Freeform 6"/>
          <p:cNvSpPr/>
          <p:nvPr/>
        </p:nvSpPr>
        <p:spPr>
          <a:xfrm>
            <a:off x="713111" y="5510023"/>
            <a:ext cx="4434526" cy="2893206"/>
          </a:xfrm>
          <a:custGeom>
            <a:avLst/>
            <a:gdLst/>
            <a:ahLst/>
            <a:cxnLst/>
            <a:rect l="l" t="t" r="r" b="b"/>
            <a:pathLst>
              <a:path w="4434526" h="2893206">
                <a:moveTo>
                  <a:pt x="0" y="0"/>
                </a:moveTo>
                <a:lnTo>
                  <a:pt x="4434526" y="0"/>
                </a:lnTo>
                <a:lnTo>
                  <a:pt x="4434526" y="2893206"/>
                </a:lnTo>
                <a:lnTo>
                  <a:pt x="0" y="2893206"/>
                </a:lnTo>
                <a:lnTo>
                  <a:pt x="0" y="0"/>
                </a:lnTo>
                <a:close/>
              </a:path>
            </a:pathLst>
          </a:custGeom>
          <a:blipFill>
            <a:blip r:embed="rId4"/>
            <a:stretch>
              <a:fillRect t="-6768" b="-6768"/>
            </a:stretch>
          </a:blipFill>
        </p:spPr>
        <p:txBody>
          <a:bodyPr/>
          <a:lstStyle/>
          <a:p>
            <a:endParaRPr lang="en-ID"/>
          </a:p>
        </p:txBody>
      </p:sp>
      <p:sp>
        <p:nvSpPr>
          <p:cNvPr id="7" name="Freeform 7"/>
          <p:cNvSpPr/>
          <p:nvPr/>
        </p:nvSpPr>
        <p:spPr>
          <a:xfrm>
            <a:off x="8707620" y="3910485"/>
            <a:ext cx="8551680" cy="606502"/>
          </a:xfrm>
          <a:custGeom>
            <a:avLst/>
            <a:gdLst/>
            <a:ahLst/>
            <a:cxnLst/>
            <a:rect l="l" t="t" r="r" b="b"/>
            <a:pathLst>
              <a:path w="8551680" h="606502">
                <a:moveTo>
                  <a:pt x="0" y="0"/>
                </a:moveTo>
                <a:lnTo>
                  <a:pt x="8551680" y="0"/>
                </a:lnTo>
                <a:lnTo>
                  <a:pt x="8551680" y="606502"/>
                </a:lnTo>
                <a:lnTo>
                  <a:pt x="0" y="606502"/>
                </a:lnTo>
                <a:lnTo>
                  <a:pt x="0" y="0"/>
                </a:lnTo>
                <a:close/>
              </a:path>
            </a:pathLst>
          </a:custGeom>
          <a:blipFill>
            <a:blip r:embed="rId5"/>
            <a:stretch>
              <a:fillRect/>
            </a:stretch>
          </a:blipFill>
        </p:spPr>
        <p:txBody>
          <a:bodyPr/>
          <a:lstStyle/>
          <a:p>
            <a:endParaRPr lang="en-ID"/>
          </a:p>
        </p:txBody>
      </p:sp>
      <p:sp>
        <p:nvSpPr>
          <p:cNvPr id="8" name="Freeform 8"/>
          <p:cNvSpPr/>
          <p:nvPr/>
        </p:nvSpPr>
        <p:spPr>
          <a:xfrm>
            <a:off x="6276338" y="4858501"/>
            <a:ext cx="10982962" cy="3544728"/>
          </a:xfrm>
          <a:custGeom>
            <a:avLst/>
            <a:gdLst/>
            <a:ahLst/>
            <a:cxnLst/>
            <a:rect l="l" t="t" r="r" b="b"/>
            <a:pathLst>
              <a:path w="10982962" h="3544728">
                <a:moveTo>
                  <a:pt x="0" y="0"/>
                </a:moveTo>
                <a:lnTo>
                  <a:pt x="10982962" y="0"/>
                </a:lnTo>
                <a:lnTo>
                  <a:pt x="10982962" y="3544728"/>
                </a:lnTo>
                <a:lnTo>
                  <a:pt x="0" y="3544728"/>
                </a:lnTo>
                <a:lnTo>
                  <a:pt x="0" y="0"/>
                </a:lnTo>
                <a:close/>
              </a:path>
            </a:pathLst>
          </a:custGeom>
          <a:blipFill>
            <a:blip r:embed="rId6"/>
            <a:stretch>
              <a:fillRect l="-5646" r="-5646"/>
            </a:stretch>
          </a:blipFill>
        </p:spPr>
        <p:txBody>
          <a:bodyPr/>
          <a:lstStyle/>
          <a:p>
            <a:endParaRPr lang="en-ID"/>
          </a:p>
        </p:txBody>
      </p:sp>
      <p:sp>
        <p:nvSpPr>
          <p:cNvPr id="9" name="Freeform 9"/>
          <p:cNvSpPr/>
          <p:nvPr/>
        </p:nvSpPr>
        <p:spPr>
          <a:xfrm>
            <a:off x="6276338" y="606298"/>
            <a:ext cx="2867662" cy="1032358"/>
          </a:xfrm>
          <a:custGeom>
            <a:avLst/>
            <a:gdLst/>
            <a:ahLst/>
            <a:cxnLst/>
            <a:rect l="l" t="t" r="r" b="b"/>
            <a:pathLst>
              <a:path w="2867662" h="1032358">
                <a:moveTo>
                  <a:pt x="0" y="0"/>
                </a:moveTo>
                <a:lnTo>
                  <a:pt x="2867662" y="0"/>
                </a:lnTo>
                <a:lnTo>
                  <a:pt x="2867662" y="1032358"/>
                </a:lnTo>
                <a:lnTo>
                  <a:pt x="0" y="10323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grpSp>
        <p:nvGrpSpPr>
          <p:cNvPr id="10" name="Group 10"/>
          <p:cNvGrpSpPr/>
          <p:nvPr/>
        </p:nvGrpSpPr>
        <p:grpSpPr>
          <a:xfrm>
            <a:off x="412986" y="1537073"/>
            <a:ext cx="5735431" cy="4167909"/>
            <a:chOff x="0" y="0"/>
            <a:chExt cx="1510566" cy="1097721"/>
          </a:xfrm>
        </p:grpSpPr>
        <p:sp>
          <p:nvSpPr>
            <p:cNvPr id="11" name="Freeform 11"/>
            <p:cNvSpPr/>
            <p:nvPr/>
          </p:nvSpPr>
          <p:spPr>
            <a:xfrm>
              <a:off x="0" y="0"/>
              <a:ext cx="1510566" cy="1097721"/>
            </a:xfrm>
            <a:custGeom>
              <a:avLst/>
              <a:gdLst/>
              <a:ahLst/>
              <a:cxnLst/>
              <a:rect l="l" t="t" r="r" b="b"/>
              <a:pathLst>
                <a:path w="1510566" h="1097721">
                  <a:moveTo>
                    <a:pt x="755283" y="0"/>
                  </a:moveTo>
                  <a:cubicBezTo>
                    <a:pt x="338152" y="0"/>
                    <a:pt x="0" y="245733"/>
                    <a:pt x="0" y="548860"/>
                  </a:cubicBezTo>
                  <a:cubicBezTo>
                    <a:pt x="0" y="851988"/>
                    <a:pt x="338152" y="1097721"/>
                    <a:pt x="755283" y="1097721"/>
                  </a:cubicBezTo>
                  <a:cubicBezTo>
                    <a:pt x="1172414" y="1097721"/>
                    <a:pt x="1510566" y="851988"/>
                    <a:pt x="1510566" y="548860"/>
                  </a:cubicBezTo>
                  <a:cubicBezTo>
                    <a:pt x="1510566" y="245733"/>
                    <a:pt x="1172414" y="0"/>
                    <a:pt x="755283" y="0"/>
                  </a:cubicBezTo>
                  <a:close/>
                </a:path>
              </a:pathLst>
            </a:custGeom>
            <a:solidFill>
              <a:srgbClr val="5AF5FF"/>
            </a:solidFill>
          </p:spPr>
          <p:txBody>
            <a:bodyPr/>
            <a:lstStyle/>
            <a:p>
              <a:endParaRPr lang="en-ID"/>
            </a:p>
          </p:txBody>
        </p:sp>
        <p:sp>
          <p:nvSpPr>
            <p:cNvPr id="12" name="TextBox 12"/>
            <p:cNvSpPr txBox="1"/>
            <p:nvPr/>
          </p:nvSpPr>
          <p:spPr>
            <a:xfrm>
              <a:off x="141616" y="64811"/>
              <a:ext cx="1227335" cy="92999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115350" y="1537073"/>
            <a:ext cx="9231320" cy="2373412"/>
            <a:chOff x="0" y="0"/>
            <a:chExt cx="2431294" cy="625096"/>
          </a:xfrm>
        </p:grpSpPr>
        <p:sp>
          <p:nvSpPr>
            <p:cNvPr id="14" name="Freeform 14"/>
            <p:cNvSpPr/>
            <p:nvPr/>
          </p:nvSpPr>
          <p:spPr>
            <a:xfrm>
              <a:off x="0" y="0"/>
              <a:ext cx="2431294" cy="625096"/>
            </a:xfrm>
            <a:custGeom>
              <a:avLst/>
              <a:gdLst/>
              <a:ahLst/>
              <a:cxnLst/>
              <a:rect l="l" t="t" r="r" b="b"/>
              <a:pathLst>
                <a:path w="2431294" h="625096">
                  <a:moveTo>
                    <a:pt x="1215647" y="0"/>
                  </a:moveTo>
                  <a:cubicBezTo>
                    <a:pt x="544264" y="0"/>
                    <a:pt x="0" y="139933"/>
                    <a:pt x="0" y="312548"/>
                  </a:cubicBezTo>
                  <a:cubicBezTo>
                    <a:pt x="0" y="485164"/>
                    <a:pt x="544264" y="625096"/>
                    <a:pt x="1215647" y="625096"/>
                  </a:cubicBezTo>
                  <a:cubicBezTo>
                    <a:pt x="1887030" y="625096"/>
                    <a:pt x="2431294" y="485164"/>
                    <a:pt x="2431294" y="312548"/>
                  </a:cubicBezTo>
                  <a:cubicBezTo>
                    <a:pt x="2431294" y="139933"/>
                    <a:pt x="1887030" y="0"/>
                    <a:pt x="1215647" y="0"/>
                  </a:cubicBezTo>
                  <a:close/>
                </a:path>
              </a:pathLst>
            </a:custGeom>
            <a:solidFill>
              <a:srgbClr val="5AF5FF"/>
            </a:solidFill>
          </p:spPr>
          <p:txBody>
            <a:bodyPr/>
            <a:lstStyle/>
            <a:p>
              <a:endParaRPr lang="en-ID"/>
            </a:p>
          </p:txBody>
        </p:sp>
        <p:sp>
          <p:nvSpPr>
            <p:cNvPr id="15" name="TextBox 15"/>
            <p:cNvSpPr txBox="1"/>
            <p:nvPr/>
          </p:nvSpPr>
          <p:spPr>
            <a:xfrm>
              <a:off x="227934" y="20503"/>
              <a:ext cx="1975427" cy="545991"/>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832944" y="2034019"/>
            <a:ext cx="4895515" cy="3182239"/>
          </a:xfrm>
          <a:prstGeom prst="rect">
            <a:avLst/>
          </a:prstGeom>
        </p:spPr>
        <p:txBody>
          <a:bodyPr lIns="0" tIns="0" rIns="0" bIns="0" rtlCol="0" anchor="t">
            <a:spAutoFit/>
          </a:bodyPr>
          <a:lstStyle/>
          <a:p>
            <a:pPr algn="ctr">
              <a:lnSpc>
                <a:spcPts val="4148"/>
              </a:lnSpc>
            </a:pPr>
            <a:r>
              <a:rPr lang="en-US" sz="3400">
                <a:solidFill>
                  <a:srgbClr val="190A03"/>
                </a:solidFill>
                <a:latin typeface="Bryndan Write"/>
                <a:ea typeface="Bryndan Write"/>
                <a:cs typeface="Bryndan Write"/>
                <a:sym typeface="Bryndan Write"/>
              </a:rPr>
              <a:t>Tahap ini dilakukan dengan mengimpor data data yang dimiliki ke SQL dimana saya menggunakan MySQL Workbench</a:t>
            </a:r>
          </a:p>
        </p:txBody>
      </p:sp>
      <p:sp>
        <p:nvSpPr>
          <p:cNvPr id="17" name="TextBox 17"/>
          <p:cNvSpPr txBox="1"/>
          <p:nvPr/>
        </p:nvSpPr>
        <p:spPr>
          <a:xfrm>
            <a:off x="8455171" y="2053733"/>
            <a:ext cx="8373331" cy="1695831"/>
          </a:xfrm>
          <a:prstGeom prst="rect">
            <a:avLst/>
          </a:prstGeom>
        </p:spPr>
        <p:txBody>
          <a:bodyPr lIns="0" tIns="0" rIns="0" bIns="0" rtlCol="0" anchor="t">
            <a:spAutoFit/>
          </a:bodyPr>
          <a:lstStyle/>
          <a:p>
            <a:pPr algn="ctr">
              <a:lnSpc>
                <a:spcPts val="4392"/>
              </a:lnSpc>
            </a:pPr>
            <a:r>
              <a:rPr lang="en-US" sz="3600">
                <a:solidFill>
                  <a:srgbClr val="190A03"/>
                </a:solidFill>
                <a:latin typeface="Bryndan Write"/>
                <a:ea typeface="Bryndan Write"/>
                <a:cs typeface="Bryndan Write"/>
                <a:sym typeface="Bryndan Write"/>
              </a:rPr>
              <a:t>Untuk menampilkan data yang diperlukan maka digunakan query berikut yang dan juga hasil yang ditampilkan</a:t>
            </a:r>
          </a:p>
        </p:txBody>
      </p:sp>
      <p:sp>
        <p:nvSpPr>
          <p:cNvPr id="18" name="TextBox 18"/>
          <p:cNvSpPr txBox="1"/>
          <p:nvPr/>
        </p:nvSpPr>
        <p:spPr>
          <a:xfrm>
            <a:off x="1737132" y="768469"/>
            <a:ext cx="3410505" cy="768604"/>
          </a:xfrm>
          <a:prstGeom prst="rect">
            <a:avLst/>
          </a:prstGeom>
        </p:spPr>
        <p:txBody>
          <a:bodyPr lIns="0" tIns="0" rIns="0" bIns="0" rtlCol="0" anchor="t">
            <a:spAutoFit/>
          </a:bodyPr>
          <a:lstStyle/>
          <a:p>
            <a:pPr algn="l">
              <a:lnSpc>
                <a:spcPts val="5768"/>
              </a:lnSpc>
            </a:pPr>
            <a:r>
              <a:rPr lang="en-US" sz="5600">
                <a:solidFill>
                  <a:srgbClr val="190A03"/>
                </a:solidFill>
                <a:latin typeface="Waffle Soft"/>
                <a:ea typeface="Waffle Soft"/>
                <a:cs typeface="Waffle Soft"/>
                <a:sym typeface="Waffle Soft"/>
              </a:rPr>
              <a:t>CREATE</a:t>
            </a:r>
          </a:p>
        </p:txBody>
      </p:sp>
      <p:sp>
        <p:nvSpPr>
          <p:cNvPr id="19" name="TextBox 19"/>
          <p:cNvSpPr txBox="1"/>
          <p:nvPr/>
        </p:nvSpPr>
        <p:spPr>
          <a:xfrm>
            <a:off x="11075884" y="682498"/>
            <a:ext cx="2193723" cy="768604"/>
          </a:xfrm>
          <a:prstGeom prst="rect">
            <a:avLst/>
          </a:prstGeom>
        </p:spPr>
        <p:txBody>
          <a:bodyPr lIns="0" tIns="0" rIns="0" bIns="0" rtlCol="0" anchor="t">
            <a:spAutoFit/>
          </a:bodyPr>
          <a:lstStyle/>
          <a:p>
            <a:pPr algn="l">
              <a:lnSpc>
                <a:spcPts val="5768"/>
              </a:lnSpc>
            </a:pPr>
            <a:r>
              <a:rPr lang="en-US" sz="5600">
                <a:solidFill>
                  <a:srgbClr val="190A03"/>
                </a:solidFill>
                <a:latin typeface="Waffle Soft"/>
                <a:ea typeface="Waffle Soft"/>
                <a:cs typeface="Waffle Soft"/>
                <a:sym typeface="Waffle Soft"/>
              </a:rPr>
              <a:t>READ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grpSp>
        <p:nvGrpSpPr>
          <p:cNvPr id="2" name="Group 2"/>
          <p:cNvGrpSpPr/>
          <p:nvPr/>
        </p:nvGrpSpPr>
        <p:grpSpPr>
          <a:xfrm>
            <a:off x="412986" y="482100"/>
            <a:ext cx="17243832" cy="8444005"/>
            <a:chOff x="0" y="0"/>
            <a:chExt cx="3600838" cy="1763268"/>
          </a:xfrm>
        </p:grpSpPr>
        <p:sp>
          <p:nvSpPr>
            <p:cNvPr id="3" name="Freeform 3"/>
            <p:cNvSpPr/>
            <p:nvPr/>
          </p:nvSpPr>
          <p:spPr>
            <a:xfrm>
              <a:off x="0" y="0"/>
              <a:ext cx="3600838" cy="1763268"/>
            </a:xfrm>
            <a:custGeom>
              <a:avLst/>
              <a:gdLst/>
              <a:ahLst/>
              <a:cxnLst/>
              <a:rect l="l" t="t" r="r" b="b"/>
              <a:pathLst>
                <a:path w="3600838" h="1763268">
                  <a:moveTo>
                    <a:pt x="12122" y="0"/>
                  </a:moveTo>
                  <a:lnTo>
                    <a:pt x="3588716" y="0"/>
                  </a:lnTo>
                  <a:cubicBezTo>
                    <a:pt x="3591931" y="0"/>
                    <a:pt x="3595014" y="1277"/>
                    <a:pt x="3597287" y="3550"/>
                  </a:cubicBezTo>
                  <a:cubicBezTo>
                    <a:pt x="3599561" y="5824"/>
                    <a:pt x="3600838" y="8907"/>
                    <a:pt x="3600838" y="12122"/>
                  </a:cubicBezTo>
                  <a:lnTo>
                    <a:pt x="3600838" y="1751146"/>
                  </a:lnTo>
                  <a:cubicBezTo>
                    <a:pt x="3600838" y="1754361"/>
                    <a:pt x="3599561" y="1757444"/>
                    <a:pt x="3597287" y="1759717"/>
                  </a:cubicBezTo>
                  <a:cubicBezTo>
                    <a:pt x="3595014" y="1761991"/>
                    <a:pt x="3591931" y="1763268"/>
                    <a:pt x="3588716" y="1763268"/>
                  </a:cubicBezTo>
                  <a:lnTo>
                    <a:pt x="12122" y="1763268"/>
                  </a:lnTo>
                  <a:cubicBezTo>
                    <a:pt x="8907" y="1763268"/>
                    <a:pt x="5824" y="1761991"/>
                    <a:pt x="3550" y="1759717"/>
                  </a:cubicBezTo>
                  <a:cubicBezTo>
                    <a:pt x="1277" y="1757444"/>
                    <a:pt x="0" y="1754361"/>
                    <a:pt x="0" y="1751146"/>
                  </a:cubicBezTo>
                  <a:lnTo>
                    <a:pt x="0" y="12122"/>
                  </a:lnTo>
                  <a:cubicBezTo>
                    <a:pt x="0" y="8907"/>
                    <a:pt x="1277" y="5824"/>
                    <a:pt x="3550" y="3550"/>
                  </a:cubicBezTo>
                  <a:cubicBezTo>
                    <a:pt x="5824" y="1277"/>
                    <a:pt x="8907" y="0"/>
                    <a:pt x="12122" y="0"/>
                  </a:cubicBezTo>
                  <a:close/>
                </a:path>
              </a:pathLst>
            </a:custGeom>
            <a:solidFill>
              <a:srgbClr val="F2F2F2"/>
            </a:solidFill>
          </p:spPr>
          <p:txBody>
            <a:bodyPr/>
            <a:lstStyle/>
            <a:p>
              <a:endParaRPr lang="en-ID"/>
            </a:p>
          </p:txBody>
        </p:sp>
        <p:sp>
          <p:nvSpPr>
            <p:cNvPr id="4" name="TextBox 4"/>
            <p:cNvSpPr txBox="1"/>
            <p:nvPr/>
          </p:nvSpPr>
          <p:spPr>
            <a:xfrm>
              <a:off x="0" y="-38100"/>
              <a:ext cx="3600838" cy="180136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618407" y="-1980054"/>
            <a:ext cx="6609972" cy="5395390"/>
          </a:xfrm>
          <a:custGeom>
            <a:avLst/>
            <a:gdLst/>
            <a:ahLst/>
            <a:cxnLst/>
            <a:rect l="l" t="t" r="r" b="b"/>
            <a:pathLst>
              <a:path w="6609972" h="5395390">
                <a:moveTo>
                  <a:pt x="0" y="0"/>
                </a:moveTo>
                <a:lnTo>
                  <a:pt x="6609972" y="0"/>
                </a:lnTo>
                <a:lnTo>
                  <a:pt x="6609972" y="5395390"/>
                </a:lnTo>
                <a:lnTo>
                  <a:pt x="0" y="5395390"/>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txBody>
          <a:bodyPr/>
          <a:lstStyle/>
          <a:p>
            <a:endParaRPr lang="en-ID"/>
          </a:p>
        </p:txBody>
      </p:sp>
      <p:sp>
        <p:nvSpPr>
          <p:cNvPr id="6" name="Freeform 6"/>
          <p:cNvSpPr/>
          <p:nvPr/>
        </p:nvSpPr>
        <p:spPr>
          <a:xfrm>
            <a:off x="9034902" y="2747479"/>
            <a:ext cx="8373030" cy="1335713"/>
          </a:xfrm>
          <a:custGeom>
            <a:avLst/>
            <a:gdLst/>
            <a:ahLst/>
            <a:cxnLst/>
            <a:rect l="l" t="t" r="r" b="b"/>
            <a:pathLst>
              <a:path w="8373030" h="1335713">
                <a:moveTo>
                  <a:pt x="0" y="0"/>
                </a:moveTo>
                <a:lnTo>
                  <a:pt x="8373031" y="0"/>
                </a:lnTo>
                <a:lnTo>
                  <a:pt x="8373031" y="1335713"/>
                </a:lnTo>
                <a:lnTo>
                  <a:pt x="0" y="1335713"/>
                </a:lnTo>
                <a:lnTo>
                  <a:pt x="0" y="0"/>
                </a:lnTo>
                <a:close/>
              </a:path>
            </a:pathLst>
          </a:custGeom>
          <a:blipFill>
            <a:blip r:embed="rId4"/>
            <a:stretch>
              <a:fillRect t="-9203" b="-9203"/>
            </a:stretch>
          </a:blipFill>
        </p:spPr>
        <p:txBody>
          <a:bodyPr/>
          <a:lstStyle/>
          <a:p>
            <a:endParaRPr lang="en-ID"/>
          </a:p>
        </p:txBody>
      </p:sp>
      <p:grpSp>
        <p:nvGrpSpPr>
          <p:cNvPr id="7" name="Group 7"/>
          <p:cNvGrpSpPr/>
          <p:nvPr/>
        </p:nvGrpSpPr>
        <p:grpSpPr>
          <a:xfrm>
            <a:off x="673924" y="6669196"/>
            <a:ext cx="7557453" cy="1891725"/>
            <a:chOff x="0" y="0"/>
            <a:chExt cx="1578139" cy="395028"/>
          </a:xfrm>
        </p:grpSpPr>
        <p:sp>
          <p:nvSpPr>
            <p:cNvPr id="8" name="Freeform 8"/>
            <p:cNvSpPr/>
            <p:nvPr/>
          </p:nvSpPr>
          <p:spPr>
            <a:xfrm>
              <a:off x="0" y="0"/>
              <a:ext cx="1578139" cy="395028"/>
            </a:xfrm>
            <a:custGeom>
              <a:avLst/>
              <a:gdLst/>
              <a:ahLst/>
              <a:cxnLst/>
              <a:rect l="l" t="t" r="r" b="b"/>
              <a:pathLst>
                <a:path w="1578139" h="395028">
                  <a:moveTo>
                    <a:pt x="27659" y="0"/>
                  </a:moveTo>
                  <a:lnTo>
                    <a:pt x="1550480" y="0"/>
                  </a:lnTo>
                  <a:cubicBezTo>
                    <a:pt x="1557816" y="0"/>
                    <a:pt x="1564851" y="2914"/>
                    <a:pt x="1570038" y="8101"/>
                  </a:cubicBezTo>
                  <a:cubicBezTo>
                    <a:pt x="1575225" y="13288"/>
                    <a:pt x="1578139" y="20323"/>
                    <a:pt x="1578139" y="27659"/>
                  </a:cubicBezTo>
                  <a:lnTo>
                    <a:pt x="1578139" y="367369"/>
                  </a:lnTo>
                  <a:cubicBezTo>
                    <a:pt x="1578139" y="374705"/>
                    <a:pt x="1575225" y="381740"/>
                    <a:pt x="1570038" y="386927"/>
                  </a:cubicBezTo>
                  <a:cubicBezTo>
                    <a:pt x="1564851" y="392114"/>
                    <a:pt x="1557816" y="395028"/>
                    <a:pt x="1550480" y="395028"/>
                  </a:cubicBezTo>
                  <a:lnTo>
                    <a:pt x="27659" y="395028"/>
                  </a:lnTo>
                  <a:cubicBezTo>
                    <a:pt x="20323" y="395028"/>
                    <a:pt x="13288" y="392114"/>
                    <a:pt x="8101" y="386927"/>
                  </a:cubicBezTo>
                  <a:cubicBezTo>
                    <a:pt x="2914" y="381740"/>
                    <a:pt x="0" y="374705"/>
                    <a:pt x="0" y="367369"/>
                  </a:cubicBezTo>
                  <a:lnTo>
                    <a:pt x="0" y="27659"/>
                  </a:lnTo>
                  <a:cubicBezTo>
                    <a:pt x="0" y="20323"/>
                    <a:pt x="2914" y="13288"/>
                    <a:pt x="8101" y="8101"/>
                  </a:cubicBezTo>
                  <a:cubicBezTo>
                    <a:pt x="13288" y="2914"/>
                    <a:pt x="20323" y="0"/>
                    <a:pt x="27659" y="0"/>
                  </a:cubicBezTo>
                  <a:close/>
                </a:path>
              </a:pathLst>
            </a:custGeom>
            <a:solidFill>
              <a:srgbClr val="97F6DF"/>
            </a:solidFill>
          </p:spPr>
          <p:txBody>
            <a:bodyPr/>
            <a:lstStyle/>
            <a:p>
              <a:endParaRPr lang="en-ID"/>
            </a:p>
          </p:txBody>
        </p:sp>
        <p:sp>
          <p:nvSpPr>
            <p:cNvPr id="9" name="TextBox 9"/>
            <p:cNvSpPr txBox="1"/>
            <p:nvPr/>
          </p:nvSpPr>
          <p:spPr>
            <a:xfrm>
              <a:off x="0" y="-38100"/>
              <a:ext cx="1578139" cy="43312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11902" y="2783400"/>
            <a:ext cx="7780414" cy="3595676"/>
            <a:chOff x="0" y="0"/>
            <a:chExt cx="1624697" cy="750845"/>
          </a:xfrm>
        </p:grpSpPr>
        <p:sp>
          <p:nvSpPr>
            <p:cNvPr id="11" name="Freeform 11"/>
            <p:cNvSpPr/>
            <p:nvPr/>
          </p:nvSpPr>
          <p:spPr>
            <a:xfrm>
              <a:off x="0" y="0"/>
              <a:ext cx="1624697" cy="750845"/>
            </a:xfrm>
            <a:custGeom>
              <a:avLst/>
              <a:gdLst/>
              <a:ahLst/>
              <a:cxnLst/>
              <a:rect l="l" t="t" r="r" b="b"/>
              <a:pathLst>
                <a:path w="1624697" h="750845">
                  <a:moveTo>
                    <a:pt x="26866" y="0"/>
                  </a:moveTo>
                  <a:lnTo>
                    <a:pt x="1597831" y="0"/>
                  </a:lnTo>
                  <a:cubicBezTo>
                    <a:pt x="1612669" y="0"/>
                    <a:pt x="1624697" y="12029"/>
                    <a:pt x="1624697" y="26866"/>
                  </a:cubicBezTo>
                  <a:lnTo>
                    <a:pt x="1624697" y="723979"/>
                  </a:lnTo>
                  <a:cubicBezTo>
                    <a:pt x="1624697" y="731104"/>
                    <a:pt x="1621867" y="737938"/>
                    <a:pt x="1616828" y="742976"/>
                  </a:cubicBezTo>
                  <a:cubicBezTo>
                    <a:pt x="1611790" y="748015"/>
                    <a:pt x="1604956" y="750845"/>
                    <a:pt x="1597831" y="750845"/>
                  </a:cubicBezTo>
                  <a:lnTo>
                    <a:pt x="26866" y="750845"/>
                  </a:lnTo>
                  <a:cubicBezTo>
                    <a:pt x="12029" y="750845"/>
                    <a:pt x="0" y="738817"/>
                    <a:pt x="0" y="723979"/>
                  </a:cubicBezTo>
                  <a:lnTo>
                    <a:pt x="0" y="26866"/>
                  </a:lnTo>
                  <a:cubicBezTo>
                    <a:pt x="0" y="12029"/>
                    <a:pt x="12029" y="0"/>
                    <a:pt x="26866" y="0"/>
                  </a:cubicBezTo>
                  <a:close/>
                </a:path>
              </a:pathLst>
            </a:custGeom>
            <a:solidFill>
              <a:srgbClr val="97F6DF"/>
            </a:solidFill>
          </p:spPr>
          <p:txBody>
            <a:bodyPr/>
            <a:lstStyle/>
            <a:p>
              <a:endParaRPr lang="en-ID"/>
            </a:p>
          </p:txBody>
        </p:sp>
        <p:sp>
          <p:nvSpPr>
            <p:cNvPr id="12" name="TextBox 12"/>
            <p:cNvSpPr txBox="1"/>
            <p:nvPr/>
          </p:nvSpPr>
          <p:spPr>
            <a:xfrm>
              <a:off x="0" y="-38100"/>
              <a:ext cx="1624697" cy="78894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9034902" y="4281829"/>
            <a:ext cx="8373030" cy="1384420"/>
          </a:xfrm>
          <a:custGeom>
            <a:avLst/>
            <a:gdLst/>
            <a:ahLst/>
            <a:cxnLst/>
            <a:rect l="l" t="t" r="r" b="b"/>
            <a:pathLst>
              <a:path w="8373030" h="1384420">
                <a:moveTo>
                  <a:pt x="0" y="0"/>
                </a:moveTo>
                <a:lnTo>
                  <a:pt x="8373031" y="0"/>
                </a:lnTo>
                <a:lnTo>
                  <a:pt x="8373031" y="1384420"/>
                </a:lnTo>
                <a:lnTo>
                  <a:pt x="0" y="1384420"/>
                </a:lnTo>
                <a:lnTo>
                  <a:pt x="0" y="0"/>
                </a:lnTo>
                <a:close/>
              </a:path>
            </a:pathLst>
          </a:custGeom>
          <a:blipFill>
            <a:blip r:embed="rId5"/>
            <a:stretch>
              <a:fillRect t="-3836" b="-3836"/>
            </a:stretch>
          </a:blipFill>
        </p:spPr>
        <p:txBody>
          <a:bodyPr/>
          <a:lstStyle/>
          <a:p>
            <a:endParaRPr lang="en-ID"/>
          </a:p>
        </p:txBody>
      </p:sp>
      <p:sp>
        <p:nvSpPr>
          <p:cNvPr id="14" name="Freeform 14"/>
          <p:cNvSpPr/>
          <p:nvPr/>
        </p:nvSpPr>
        <p:spPr>
          <a:xfrm>
            <a:off x="9133238" y="5866274"/>
            <a:ext cx="8373030" cy="1139992"/>
          </a:xfrm>
          <a:custGeom>
            <a:avLst/>
            <a:gdLst/>
            <a:ahLst/>
            <a:cxnLst/>
            <a:rect l="l" t="t" r="r" b="b"/>
            <a:pathLst>
              <a:path w="8373030" h="1139992">
                <a:moveTo>
                  <a:pt x="0" y="0"/>
                </a:moveTo>
                <a:lnTo>
                  <a:pt x="8373030" y="0"/>
                </a:lnTo>
                <a:lnTo>
                  <a:pt x="8373030" y="1139991"/>
                </a:lnTo>
                <a:lnTo>
                  <a:pt x="0" y="1139991"/>
                </a:lnTo>
                <a:lnTo>
                  <a:pt x="0" y="0"/>
                </a:lnTo>
                <a:close/>
              </a:path>
            </a:pathLst>
          </a:custGeom>
          <a:blipFill>
            <a:blip r:embed="rId6"/>
            <a:stretch>
              <a:fillRect l="-11073" r="-11073"/>
            </a:stretch>
          </a:blipFill>
        </p:spPr>
        <p:txBody>
          <a:bodyPr/>
          <a:lstStyle/>
          <a:p>
            <a:endParaRPr lang="en-ID"/>
          </a:p>
        </p:txBody>
      </p:sp>
      <p:grpSp>
        <p:nvGrpSpPr>
          <p:cNvPr id="15" name="Group 15"/>
          <p:cNvGrpSpPr/>
          <p:nvPr/>
        </p:nvGrpSpPr>
        <p:grpSpPr>
          <a:xfrm>
            <a:off x="8742494" y="2644290"/>
            <a:ext cx="153186" cy="6108104"/>
            <a:chOff x="0" y="0"/>
            <a:chExt cx="40345" cy="1608719"/>
          </a:xfrm>
        </p:grpSpPr>
        <p:sp>
          <p:nvSpPr>
            <p:cNvPr id="16" name="Freeform 16"/>
            <p:cNvSpPr/>
            <p:nvPr/>
          </p:nvSpPr>
          <p:spPr>
            <a:xfrm>
              <a:off x="0" y="0"/>
              <a:ext cx="40345" cy="1608719"/>
            </a:xfrm>
            <a:custGeom>
              <a:avLst/>
              <a:gdLst/>
              <a:ahLst/>
              <a:cxnLst/>
              <a:rect l="l" t="t" r="r" b="b"/>
              <a:pathLst>
                <a:path w="40345" h="1608719">
                  <a:moveTo>
                    <a:pt x="0" y="0"/>
                  </a:moveTo>
                  <a:lnTo>
                    <a:pt x="40345" y="0"/>
                  </a:lnTo>
                  <a:lnTo>
                    <a:pt x="40345" y="1608719"/>
                  </a:lnTo>
                  <a:lnTo>
                    <a:pt x="0" y="1608719"/>
                  </a:lnTo>
                  <a:close/>
                </a:path>
              </a:pathLst>
            </a:custGeom>
            <a:solidFill>
              <a:srgbClr val="190A03"/>
            </a:solidFill>
          </p:spPr>
          <p:txBody>
            <a:bodyPr/>
            <a:lstStyle/>
            <a:p>
              <a:endParaRPr lang="en-ID"/>
            </a:p>
          </p:txBody>
        </p:sp>
        <p:sp>
          <p:nvSpPr>
            <p:cNvPr id="17" name="TextBox 17"/>
            <p:cNvSpPr txBox="1"/>
            <p:nvPr/>
          </p:nvSpPr>
          <p:spPr>
            <a:xfrm>
              <a:off x="0" y="-38100"/>
              <a:ext cx="40345" cy="1646819"/>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482552" y="1114425"/>
            <a:ext cx="7301371" cy="759079"/>
          </a:xfrm>
          <a:prstGeom prst="rect">
            <a:avLst/>
          </a:prstGeom>
        </p:spPr>
        <p:txBody>
          <a:bodyPr lIns="0" tIns="0" rIns="0" bIns="0" rtlCol="0" anchor="t">
            <a:spAutoFit/>
          </a:bodyPr>
          <a:lstStyle/>
          <a:p>
            <a:pPr algn="l">
              <a:lnSpc>
                <a:spcPts val="5768"/>
              </a:lnSpc>
            </a:pPr>
            <a:r>
              <a:rPr lang="en-US" sz="5600" b="1">
                <a:solidFill>
                  <a:srgbClr val="190A03"/>
                </a:solidFill>
                <a:latin typeface="Canva Sans Bold"/>
                <a:ea typeface="Canva Sans Bold"/>
                <a:cs typeface="Canva Sans Bold"/>
                <a:sym typeface="Canva Sans Bold"/>
              </a:rPr>
              <a:t>UPDATE &amp; DELETE</a:t>
            </a:r>
          </a:p>
        </p:txBody>
      </p:sp>
      <p:sp>
        <p:nvSpPr>
          <p:cNvPr id="19" name="TextBox 19"/>
          <p:cNvSpPr txBox="1"/>
          <p:nvPr/>
        </p:nvSpPr>
        <p:spPr>
          <a:xfrm>
            <a:off x="711902" y="6743331"/>
            <a:ext cx="7547740" cy="1695831"/>
          </a:xfrm>
          <a:prstGeom prst="rect">
            <a:avLst/>
          </a:prstGeom>
        </p:spPr>
        <p:txBody>
          <a:bodyPr lIns="0" tIns="0" rIns="0" bIns="0" rtlCol="0" anchor="t">
            <a:spAutoFit/>
          </a:bodyPr>
          <a:lstStyle/>
          <a:p>
            <a:pPr algn="ctr">
              <a:lnSpc>
                <a:spcPts val="4392"/>
              </a:lnSpc>
            </a:pPr>
            <a:r>
              <a:rPr lang="en-US" sz="3600">
                <a:solidFill>
                  <a:srgbClr val="190A03"/>
                </a:solidFill>
                <a:latin typeface="Bryndan Write"/>
                <a:ea typeface="Bryndan Write"/>
                <a:cs typeface="Bryndan Write"/>
                <a:sym typeface="Bryndan Write"/>
              </a:rPr>
              <a:t>Dengan tipe data Float kedepannya akan memudahkan dalam operasi perhitungan pada data</a:t>
            </a:r>
          </a:p>
        </p:txBody>
      </p:sp>
      <p:sp>
        <p:nvSpPr>
          <p:cNvPr id="20" name="TextBox 20"/>
          <p:cNvSpPr txBox="1"/>
          <p:nvPr/>
        </p:nvSpPr>
        <p:spPr>
          <a:xfrm>
            <a:off x="801965" y="3157060"/>
            <a:ext cx="7301371" cy="2800731"/>
          </a:xfrm>
          <a:prstGeom prst="rect">
            <a:avLst/>
          </a:prstGeom>
        </p:spPr>
        <p:txBody>
          <a:bodyPr lIns="0" tIns="0" rIns="0" bIns="0" rtlCol="0" anchor="t">
            <a:spAutoFit/>
          </a:bodyPr>
          <a:lstStyle/>
          <a:p>
            <a:pPr algn="ctr">
              <a:lnSpc>
                <a:spcPts val="4392"/>
              </a:lnSpc>
            </a:pPr>
            <a:r>
              <a:rPr lang="en-US" sz="3600">
                <a:solidFill>
                  <a:srgbClr val="190A03"/>
                </a:solidFill>
                <a:latin typeface="Bryndan Write"/>
                <a:ea typeface="Bryndan Write"/>
                <a:cs typeface="Bryndan Write"/>
                <a:sym typeface="Bryndan Write"/>
              </a:rPr>
              <a:t>Berdasarkan hasil data yang ditampilkan, kolom kategori_produk dihapus karena seluruh isinya identik dan tidak memberikan nilai informasi yang bervariasi.</a:t>
            </a:r>
          </a:p>
        </p:txBody>
      </p:sp>
      <p:grpSp>
        <p:nvGrpSpPr>
          <p:cNvPr id="21" name="Group 21"/>
          <p:cNvGrpSpPr/>
          <p:nvPr/>
        </p:nvGrpSpPr>
        <p:grpSpPr>
          <a:xfrm rot="5400000">
            <a:off x="8861480" y="-5753530"/>
            <a:ext cx="210265" cy="16585376"/>
            <a:chOff x="0" y="0"/>
            <a:chExt cx="55378" cy="4368165"/>
          </a:xfrm>
        </p:grpSpPr>
        <p:sp>
          <p:nvSpPr>
            <p:cNvPr id="22" name="Freeform 22"/>
            <p:cNvSpPr/>
            <p:nvPr/>
          </p:nvSpPr>
          <p:spPr>
            <a:xfrm>
              <a:off x="0" y="0"/>
              <a:ext cx="55378" cy="4368165"/>
            </a:xfrm>
            <a:custGeom>
              <a:avLst/>
              <a:gdLst/>
              <a:ahLst/>
              <a:cxnLst/>
              <a:rect l="l" t="t" r="r" b="b"/>
              <a:pathLst>
                <a:path w="55378" h="4368165">
                  <a:moveTo>
                    <a:pt x="0" y="0"/>
                  </a:moveTo>
                  <a:lnTo>
                    <a:pt x="55378" y="0"/>
                  </a:lnTo>
                  <a:lnTo>
                    <a:pt x="55378" y="4368165"/>
                  </a:lnTo>
                  <a:lnTo>
                    <a:pt x="0" y="4368165"/>
                  </a:lnTo>
                  <a:close/>
                </a:path>
              </a:pathLst>
            </a:custGeom>
            <a:solidFill>
              <a:srgbClr val="190A03"/>
            </a:solidFill>
          </p:spPr>
          <p:txBody>
            <a:bodyPr/>
            <a:lstStyle/>
            <a:p>
              <a:endParaRPr lang="en-ID"/>
            </a:p>
          </p:txBody>
        </p:sp>
        <p:sp>
          <p:nvSpPr>
            <p:cNvPr id="23" name="TextBox 23"/>
            <p:cNvSpPr txBox="1"/>
            <p:nvPr/>
          </p:nvSpPr>
          <p:spPr>
            <a:xfrm>
              <a:off x="0" y="-38100"/>
              <a:ext cx="55378" cy="440626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sp>
        <p:nvSpPr>
          <p:cNvPr id="2" name="Freeform 2"/>
          <p:cNvSpPr/>
          <p:nvPr/>
        </p:nvSpPr>
        <p:spPr>
          <a:xfrm>
            <a:off x="7406564" y="-3587965"/>
            <a:ext cx="10481506" cy="8555530"/>
          </a:xfrm>
          <a:custGeom>
            <a:avLst/>
            <a:gdLst/>
            <a:ahLst/>
            <a:cxnLst/>
            <a:rect l="l" t="t" r="r" b="b"/>
            <a:pathLst>
              <a:path w="10481506" h="8555530">
                <a:moveTo>
                  <a:pt x="0" y="0"/>
                </a:moveTo>
                <a:lnTo>
                  <a:pt x="10481507" y="0"/>
                </a:lnTo>
                <a:lnTo>
                  <a:pt x="10481507" y="8555530"/>
                </a:lnTo>
                <a:lnTo>
                  <a:pt x="0" y="8555530"/>
                </a:lnTo>
                <a:lnTo>
                  <a:pt x="0" y="0"/>
                </a:lnTo>
                <a:close/>
              </a:path>
            </a:pathLst>
          </a:custGeom>
          <a:blipFill>
            <a:blip r:embed="rId2">
              <a:alphaModFix amt="78000"/>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9844555" y="5049948"/>
            <a:ext cx="10481506" cy="8555530"/>
          </a:xfrm>
          <a:custGeom>
            <a:avLst/>
            <a:gdLst/>
            <a:ahLst/>
            <a:cxnLst/>
            <a:rect l="l" t="t" r="r" b="b"/>
            <a:pathLst>
              <a:path w="10481506" h="8555530">
                <a:moveTo>
                  <a:pt x="0" y="0"/>
                </a:moveTo>
                <a:lnTo>
                  <a:pt x="10481506" y="0"/>
                </a:lnTo>
                <a:lnTo>
                  <a:pt x="10481506" y="8555530"/>
                </a:lnTo>
                <a:lnTo>
                  <a:pt x="0" y="8555530"/>
                </a:lnTo>
                <a:lnTo>
                  <a:pt x="0" y="0"/>
                </a:lnTo>
                <a:close/>
              </a:path>
            </a:pathLst>
          </a:custGeom>
          <a:blipFill>
            <a:blip r:embed="rId2">
              <a:alphaModFix amt="78000"/>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4" name="Group 4"/>
          <p:cNvGrpSpPr/>
          <p:nvPr/>
        </p:nvGrpSpPr>
        <p:grpSpPr>
          <a:xfrm rot="277119">
            <a:off x="11860797" y="707488"/>
            <a:ext cx="5500802" cy="2528609"/>
            <a:chOff x="0" y="0"/>
            <a:chExt cx="812800" cy="373628"/>
          </a:xfrm>
        </p:grpSpPr>
        <p:sp>
          <p:nvSpPr>
            <p:cNvPr id="5" name="Freeform 5"/>
            <p:cNvSpPr/>
            <p:nvPr/>
          </p:nvSpPr>
          <p:spPr>
            <a:xfrm>
              <a:off x="0" y="0"/>
              <a:ext cx="812800" cy="373628"/>
            </a:xfrm>
            <a:custGeom>
              <a:avLst/>
              <a:gdLst/>
              <a:ahLst/>
              <a:cxnLst/>
              <a:rect l="l" t="t" r="r" b="b"/>
              <a:pathLst>
                <a:path w="812800" h="373628">
                  <a:moveTo>
                    <a:pt x="406400" y="0"/>
                  </a:moveTo>
                  <a:lnTo>
                    <a:pt x="485289" y="51478"/>
                  </a:lnTo>
                  <a:lnTo>
                    <a:pt x="609600" y="25028"/>
                  </a:lnTo>
                  <a:lnTo>
                    <a:pt x="621927" y="87741"/>
                  </a:lnTo>
                  <a:lnTo>
                    <a:pt x="758353" y="93407"/>
                  </a:lnTo>
                  <a:lnTo>
                    <a:pt x="700814" y="150550"/>
                  </a:lnTo>
                  <a:lnTo>
                    <a:pt x="812800" y="186814"/>
                  </a:lnTo>
                  <a:lnTo>
                    <a:pt x="700814" y="223078"/>
                  </a:lnTo>
                  <a:lnTo>
                    <a:pt x="758353" y="280221"/>
                  </a:lnTo>
                  <a:lnTo>
                    <a:pt x="621927" y="285887"/>
                  </a:lnTo>
                  <a:lnTo>
                    <a:pt x="609600" y="348600"/>
                  </a:lnTo>
                  <a:lnTo>
                    <a:pt x="485289" y="322150"/>
                  </a:lnTo>
                  <a:lnTo>
                    <a:pt x="406400" y="373628"/>
                  </a:lnTo>
                  <a:lnTo>
                    <a:pt x="327511" y="322150"/>
                  </a:lnTo>
                  <a:lnTo>
                    <a:pt x="203200" y="348600"/>
                  </a:lnTo>
                  <a:lnTo>
                    <a:pt x="190873" y="285887"/>
                  </a:lnTo>
                  <a:lnTo>
                    <a:pt x="54447" y="280221"/>
                  </a:lnTo>
                  <a:lnTo>
                    <a:pt x="111986" y="223078"/>
                  </a:lnTo>
                  <a:lnTo>
                    <a:pt x="0" y="186814"/>
                  </a:lnTo>
                  <a:lnTo>
                    <a:pt x="111986" y="150550"/>
                  </a:lnTo>
                  <a:lnTo>
                    <a:pt x="54447" y="93407"/>
                  </a:lnTo>
                  <a:lnTo>
                    <a:pt x="190873" y="87741"/>
                  </a:lnTo>
                  <a:lnTo>
                    <a:pt x="203200" y="25028"/>
                  </a:lnTo>
                  <a:lnTo>
                    <a:pt x="327511" y="51478"/>
                  </a:lnTo>
                  <a:lnTo>
                    <a:pt x="406400" y="0"/>
                  </a:lnTo>
                  <a:close/>
                </a:path>
              </a:pathLst>
            </a:custGeom>
            <a:solidFill>
              <a:srgbClr val="F6D04A"/>
            </a:solidFill>
          </p:spPr>
          <p:txBody>
            <a:bodyPr/>
            <a:lstStyle/>
            <a:p>
              <a:endParaRPr lang="en-ID"/>
            </a:p>
          </p:txBody>
        </p:sp>
        <p:sp>
          <p:nvSpPr>
            <p:cNvPr id="6" name="TextBox 6"/>
            <p:cNvSpPr txBox="1"/>
            <p:nvPr/>
          </p:nvSpPr>
          <p:spPr>
            <a:xfrm>
              <a:off x="127000" y="20279"/>
              <a:ext cx="558800" cy="29496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202927" flipH="1" flipV="1">
            <a:off x="-5422900" y="-3034885"/>
            <a:ext cx="8024641" cy="9865859"/>
          </a:xfrm>
          <a:custGeom>
            <a:avLst/>
            <a:gdLst/>
            <a:ahLst/>
            <a:cxnLst/>
            <a:rect l="l" t="t" r="r" b="b"/>
            <a:pathLst>
              <a:path w="8024641" h="9865859">
                <a:moveTo>
                  <a:pt x="8024641" y="9865859"/>
                </a:moveTo>
                <a:lnTo>
                  <a:pt x="0" y="9865859"/>
                </a:lnTo>
                <a:lnTo>
                  <a:pt x="0" y="0"/>
                </a:lnTo>
                <a:lnTo>
                  <a:pt x="8024641" y="0"/>
                </a:lnTo>
                <a:lnTo>
                  <a:pt x="8024641" y="9865859"/>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8" name="Freeform 8"/>
          <p:cNvSpPr/>
          <p:nvPr/>
        </p:nvSpPr>
        <p:spPr>
          <a:xfrm>
            <a:off x="2565605" y="5065059"/>
            <a:ext cx="413066" cy="413066"/>
          </a:xfrm>
          <a:custGeom>
            <a:avLst/>
            <a:gdLst/>
            <a:ahLst/>
            <a:cxnLst/>
            <a:rect l="l" t="t" r="r" b="b"/>
            <a:pathLst>
              <a:path w="413066" h="413066">
                <a:moveTo>
                  <a:pt x="0" y="0"/>
                </a:moveTo>
                <a:lnTo>
                  <a:pt x="413066" y="0"/>
                </a:lnTo>
                <a:lnTo>
                  <a:pt x="413066" y="413066"/>
                </a:lnTo>
                <a:lnTo>
                  <a:pt x="0" y="413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9" name="Freeform 9"/>
          <p:cNvSpPr/>
          <p:nvPr/>
        </p:nvSpPr>
        <p:spPr>
          <a:xfrm>
            <a:off x="3151498" y="5773339"/>
            <a:ext cx="413066" cy="413066"/>
          </a:xfrm>
          <a:custGeom>
            <a:avLst/>
            <a:gdLst/>
            <a:ahLst/>
            <a:cxnLst/>
            <a:rect l="l" t="t" r="r" b="b"/>
            <a:pathLst>
              <a:path w="413066" h="413066">
                <a:moveTo>
                  <a:pt x="0" y="0"/>
                </a:moveTo>
                <a:lnTo>
                  <a:pt x="413065" y="0"/>
                </a:lnTo>
                <a:lnTo>
                  <a:pt x="413065" y="413066"/>
                </a:lnTo>
                <a:lnTo>
                  <a:pt x="0" y="413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0" name="Freeform 10"/>
          <p:cNvSpPr/>
          <p:nvPr/>
        </p:nvSpPr>
        <p:spPr>
          <a:xfrm flipH="1">
            <a:off x="-1224164" y="7309846"/>
            <a:ext cx="7579538" cy="4500351"/>
          </a:xfrm>
          <a:custGeom>
            <a:avLst/>
            <a:gdLst/>
            <a:ahLst/>
            <a:cxnLst/>
            <a:rect l="l" t="t" r="r" b="b"/>
            <a:pathLst>
              <a:path w="7579538" h="4500351">
                <a:moveTo>
                  <a:pt x="7579538" y="0"/>
                </a:moveTo>
                <a:lnTo>
                  <a:pt x="0" y="0"/>
                </a:lnTo>
                <a:lnTo>
                  <a:pt x="0" y="4500350"/>
                </a:lnTo>
                <a:lnTo>
                  <a:pt x="7579538" y="4500350"/>
                </a:lnTo>
                <a:lnTo>
                  <a:pt x="7579538" y="0"/>
                </a:lnTo>
                <a:close/>
              </a:path>
            </a:pathLst>
          </a:custGeom>
          <a:blipFill>
            <a:blip r:embed="rId8"/>
            <a:stretch>
              <a:fillRect/>
            </a:stretch>
          </a:blipFill>
        </p:spPr>
        <p:txBody>
          <a:bodyPr/>
          <a:lstStyle/>
          <a:p>
            <a:endParaRPr lang="en-ID"/>
          </a:p>
        </p:txBody>
      </p:sp>
      <p:sp>
        <p:nvSpPr>
          <p:cNvPr id="11" name="Freeform 11"/>
          <p:cNvSpPr/>
          <p:nvPr/>
        </p:nvSpPr>
        <p:spPr>
          <a:xfrm rot="-612436">
            <a:off x="1376603" y="1008325"/>
            <a:ext cx="3668618" cy="825439"/>
          </a:xfrm>
          <a:custGeom>
            <a:avLst/>
            <a:gdLst/>
            <a:ahLst/>
            <a:cxnLst/>
            <a:rect l="l" t="t" r="r" b="b"/>
            <a:pathLst>
              <a:path w="3668618" h="825439">
                <a:moveTo>
                  <a:pt x="0" y="0"/>
                </a:moveTo>
                <a:lnTo>
                  <a:pt x="3668618" y="0"/>
                </a:lnTo>
                <a:lnTo>
                  <a:pt x="3668618" y="825439"/>
                </a:lnTo>
                <a:lnTo>
                  <a:pt x="0" y="8254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12" name="Freeform 12"/>
          <p:cNvSpPr/>
          <p:nvPr/>
        </p:nvSpPr>
        <p:spPr>
          <a:xfrm rot="95435">
            <a:off x="6675257" y="8914993"/>
            <a:ext cx="3668618" cy="825439"/>
          </a:xfrm>
          <a:custGeom>
            <a:avLst/>
            <a:gdLst/>
            <a:ahLst/>
            <a:cxnLst/>
            <a:rect l="l" t="t" r="r" b="b"/>
            <a:pathLst>
              <a:path w="3668618" h="825439">
                <a:moveTo>
                  <a:pt x="0" y="0"/>
                </a:moveTo>
                <a:lnTo>
                  <a:pt x="3668618" y="0"/>
                </a:lnTo>
                <a:lnTo>
                  <a:pt x="3668618" y="825439"/>
                </a:lnTo>
                <a:lnTo>
                  <a:pt x="0" y="8254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13" name="Freeform 13"/>
          <p:cNvSpPr/>
          <p:nvPr/>
        </p:nvSpPr>
        <p:spPr>
          <a:xfrm>
            <a:off x="11767923" y="146937"/>
            <a:ext cx="6704523" cy="5832935"/>
          </a:xfrm>
          <a:custGeom>
            <a:avLst/>
            <a:gdLst/>
            <a:ahLst/>
            <a:cxnLst/>
            <a:rect l="l" t="t" r="r" b="b"/>
            <a:pathLst>
              <a:path w="6704523" h="5832935">
                <a:moveTo>
                  <a:pt x="0" y="0"/>
                </a:moveTo>
                <a:lnTo>
                  <a:pt x="6704522" y="0"/>
                </a:lnTo>
                <a:lnTo>
                  <a:pt x="6704522" y="5832935"/>
                </a:lnTo>
                <a:lnTo>
                  <a:pt x="0" y="5832935"/>
                </a:lnTo>
                <a:lnTo>
                  <a:pt x="0" y="0"/>
                </a:lnTo>
                <a:close/>
              </a:path>
            </a:pathLst>
          </a:custGeom>
          <a:blipFill>
            <a:blip r:embed="rId11"/>
            <a:stretch>
              <a:fillRect/>
            </a:stretch>
          </a:blipFill>
        </p:spPr>
        <p:txBody>
          <a:bodyPr/>
          <a:lstStyle/>
          <a:p>
            <a:endParaRPr lang="en-ID"/>
          </a:p>
        </p:txBody>
      </p:sp>
      <p:sp>
        <p:nvSpPr>
          <p:cNvPr id="14" name="TextBox 14"/>
          <p:cNvSpPr txBox="1"/>
          <p:nvPr/>
        </p:nvSpPr>
        <p:spPr>
          <a:xfrm>
            <a:off x="3564563" y="4851045"/>
            <a:ext cx="7817653" cy="717269"/>
          </a:xfrm>
          <a:prstGeom prst="rect">
            <a:avLst/>
          </a:prstGeom>
        </p:spPr>
        <p:txBody>
          <a:bodyPr lIns="0" tIns="0" rIns="0" bIns="0" rtlCol="0" anchor="t">
            <a:spAutoFit/>
          </a:bodyPr>
          <a:lstStyle/>
          <a:p>
            <a:pPr marL="0" lvl="0" indent="0" algn="l">
              <a:lnSpc>
                <a:spcPts val="5008"/>
              </a:lnSpc>
            </a:pPr>
            <a:r>
              <a:rPr lang="en-US" sz="3913">
                <a:solidFill>
                  <a:srgbClr val="FFF6EA"/>
                </a:solidFill>
                <a:latin typeface="Jua"/>
                <a:ea typeface="Jua"/>
                <a:cs typeface="Jua"/>
                <a:sym typeface="Jua"/>
              </a:rPr>
              <a:t>BASIC &amp; INTERMEDIATE QUERY</a:t>
            </a:r>
          </a:p>
        </p:txBody>
      </p:sp>
      <p:sp>
        <p:nvSpPr>
          <p:cNvPr id="15" name="TextBox 15"/>
          <p:cNvSpPr txBox="1"/>
          <p:nvPr/>
        </p:nvSpPr>
        <p:spPr>
          <a:xfrm>
            <a:off x="1204423" y="2988827"/>
            <a:ext cx="10920169" cy="1833643"/>
          </a:xfrm>
          <a:prstGeom prst="rect">
            <a:avLst/>
          </a:prstGeom>
        </p:spPr>
        <p:txBody>
          <a:bodyPr lIns="0" tIns="0" rIns="0" bIns="0" rtlCol="0" anchor="t">
            <a:spAutoFit/>
          </a:bodyPr>
          <a:lstStyle/>
          <a:p>
            <a:pPr algn="l">
              <a:lnSpc>
                <a:spcPts val="13173"/>
              </a:lnSpc>
            </a:pPr>
            <a:r>
              <a:rPr lang="en-US" sz="14476" spc="-1013">
                <a:solidFill>
                  <a:srgbClr val="FFF6EA"/>
                </a:solidFill>
                <a:latin typeface="Waffle Soft"/>
                <a:ea typeface="Waffle Soft"/>
                <a:cs typeface="Waffle Soft"/>
                <a:sym typeface="Waffle Soft"/>
              </a:rPr>
              <a:t>ANALYST </a:t>
            </a:r>
          </a:p>
        </p:txBody>
      </p:sp>
      <p:sp>
        <p:nvSpPr>
          <p:cNvPr id="16" name="TextBox 16"/>
          <p:cNvSpPr txBox="1"/>
          <p:nvPr/>
        </p:nvSpPr>
        <p:spPr>
          <a:xfrm rot="277119">
            <a:off x="12162587" y="1624162"/>
            <a:ext cx="3990167" cy="771213"/>
          </a:xfrm>
          <a:prstGeom prst="rect">
            <a:avLst/>
          </a:prstGeom>
        </p:spPr>
        <p:txBody>
          <a:bodyPr lIns="0" tIns="0" rIns="0" bIns="0" rtlCol="0" anchor="t">
            <a:spAutoFit/>
          </a:bodyPr>
          <a:lstStyle/>
          <a:p>
            <a:pPr algn="ctr">
              <a:lnSpc>
                <a:spcPts val="5761"/>
              </a:lnSpc>
            </a:pPr>
            <a:r>
              <a:rPr lang="en-US" sz="5593">
                <a:solidFill>
                  <a:srgbClr val="544541"/>
                </a:solidFill>
                <a:latin typeface="Waffle Soft"/>
                <a:ea typeface="Waffle Soft"/>
                <a:cs typeface="Waffle Soft"/>
                <a:sym typeface="Waffle Soft"/>
              </a:rPr>
              <a:t>Special</a:t>
            </a:r>
          </a:p>
        </p:txBody>
      </p:sp>
      <p:sp>
        <p:nvSpPr>
          <p:cNvPr id="17" name="TextBox 17"/>
          <p:cNvSpPr txBox="1"/>
          <p:nvPr/>
        </p:nvSpPr>
        <p:spPr>
          <a:xfrm>
            <a:off x="3744131" y="5649514"/>
            <a:ext cx="6100423" cy="1350471"/>
          </a:xfrm>
          <a:prstGeom prst="rect">
            <a:avLst/>
          </a:prstGeom>
        </p:spPr>
        <p:txBody>
          <a:bodyPr lIns="0" tIns="0" rIns="0" bIns="0" rtlCol="0" anchor="t">
            <a:spAutoFit/>
          </a:bodyPr>
          <a:lstStyle/>
          <a:p>
            <a:pPr algn="l">
              <a:lnSpc>
                <a:spcPts val="5008"/>
              </a:lnSpc>
            </a:pPr>
            <a:r>
              <a:rPr lang="en-US" sz="3913">
                <a:solidFill>
                  <a:srgbClr val="FFF6EA"/>
                </a:solidFill>
                <a:latin typeface="Jua"/>
                <a:ea typeface="Jua"/>
                <a:cs typeface="Jua"/>
                <a:sym typeface="Jua"/>
              </a:rPr>
              <a:t>INSIGHT HASIL ANALISIS</a:t>
            </a:r>
          </a:p>
          <a:p>
            <a:pPr marL="0" lvl="0" indent="0" algn="l">
              <a:lnSpc>
                <a:spcPts val="5008"/>
              </a:lnSpc>
            </a:pPr>
            <a:r>
              <a:rPr lang="en-US" sz="3913">
                <a:solidFill>
                  <a:srgbClr val="FFF6EA"/>
                </a:solidFill>
                <a:latin typeface="Jua"/>
                <a:ea typeface="Jua"/>
                <a:cs typeface="Jua"/>
                <a:sym typeface="Jua"/>
              </a:rPr>
              <a:t>    </a:t>
            </a:r>
          </a:p>
        </p:txBody>
      </p:sp>
      <p:sp>
        <p:nvSpPr>
          <p:cNvPr id="18" name="Freeform 18"/>
          <p:cNvSpPr/>
          <p:nvPr/>
        </p:nvSpPr>
        <p:spPr>
          <a:xfrm>
            <a:off x="3744131" y="6639337"/>
            <a:ext cx="413066" cy="413066"/>
          </a:xfrm>
          <a:custGeom>
            <a:avLst/>
            <a:gdLst/>
            <a:ahLst/>
            <a:cxnLst/>
            <a:rect l="l" t="t" r="r" b="b"/>
            <a:pathLst>
              <a:path w="413066" h="413066">
                <a:moveTo>
                  <a:pt x="0" y="0"/>
                </a:moveTo>
                <a:lnTo>
                  <a:pt x="413066" y="0"/>
                </a:lnTo>
                <a:lnTo>
                  <a:pt x="413066" y="413066"/>
                </a:lnTo>
                <a:lnTo>
                  <a:pt x="0" y="413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9" name="TextBox 19"/>
          <p:cNvSpPr txBox="1"/>
          <p:nvPr/>
        </p:nvSpPr>
        <p:spPr>
          <a:xfrm>
            <a:off x="4423178" y="6479128"/>
            <a:ext cx="6100423" cy="717269"/>
          </a:xfrm>
          <a:prstGeom prst="rect">
            <a:avLst/>
          </a:prstGeom>
        </p:spPr>
        <p:txBody>
          <a:bodyPr lIns="0" tIns="0" rIns="0" bIns="0" rtlCol="0" anchor="t">
            <a:spAutoFit/>
          </a:bodyPr>
          <a:lstStyle/>
          <a:p>
            <a:pPr marL="0" lvl="0" indent="0" algn="l">
              <a:lnSpc>
                <a:spcPts val="5008"/>
              </a:lnSpc>
            </a:pPr>
            <a:r>
              <a:rPr lang="en-US" sz="3913">
                <a:solidFill>
                  <a:srgbClr val="FFF6EA"/>
                </a:solidFill>
                <a:latin typeface="Jua"/>
                <a:ea typeface="Jua"/>
                <a:cs typeface="Jua"/>
                <a:sym typeface="Jua"/>
              </a:rPr>
              <a:t>REKOMENDASI TEMUAN</a:t>
            </a:r>
          </a:p>
        </p:txBody>
      </p:sp>
      <p:sp>
        <p:nvSpPr>
          <p:cNvPr id="20" name="TextBox 20"/>
          <p:cNvSpPr txBox="1"/>
          <p:nvPr/>
        </p:nvSpPr>
        <p:spPr>
          <a:xfrm>
            <a:off x="11630048" y="8467438"/>
            <a:ext cx="6657952" cy="860275"/>
          </a:xfrm>
          <a:prstGeom prst="rect">
            <a:avLst/>
          </a:prstGeom>
        </p:spPr>
        <p:txBody>
          <a:bodyPr lIns="0" tIns="0" rIns="0" bIns="0" rtlCol="0" anchor="t">
            <a:spAutoFit/>
          </a:bodyPr>
          <a:lstStyle/>
          <a:p>
            <a:pPr algn="ctr">
              <a:lnSpc>
                <a:spcPts val="6193"/>
              </a:lnSpc>
            </a:pPr>
            <a:r>
              <a:rPr lang="en-US" sz="6806" spc="-476" dirty="0">
                <a:latin typeface="Waffle Soft"/>
                <a:ea typeface="Waffle Soft"/>
                <a:cs typeface="Waffle Soft"/>
                <a:sym typeface="Waffle Soft"/>
                <a:hlinkClick r:id="rId12" action="ppaction://hlinkfile">
                  <a:extLst>
                    <a:ext uri="{A12FA001-AC4F-418D-AE19-62706E023703}">
                      <ahyp:hlinkClr xmlns:ahyp="http://schemas.microsoft.com/office/drawing/2018/hyperlinkcolor" val="tx"/>
                    </a:ext>
                  </a:extLst>
                </a:hlinkClick>
              </a:rPr>
              <a:t>SCRIPT</a:t>
            </a:r>
            <a:endParaRPr lang="en-US" sz="6806" spc="-476" dirty="0">
              <a:latin typeface="Waffle Soft"/>
              <a:ea typeface="Waffle Soft"/>
              <a:cs typeface="Waffle Soft"/>
              <a:sym typeface="Waffle Soft"/>
            </a:endParaRPr>
          </a:p>
        </p:txBody>
      </p:sp>
      <p:grpSp>
        <p:nvGrpSpPr>
          <p:cNvPr id="21" name="Group 21"/>
          <p:cNvGrpSpPr/>
          <p:nvPr/>
        </p:nvGrpSpPr>
        <p:grpSpPr>
          <a:xfrm>
            <a:off x="12098272" y="8315191"/>
            <a:ext cx="1098092" cy="1098092"/>
            <a:chOff x="0" y="0"/>
            <a:chExt cx="812800" cy="812800"/>
          </a:xfrm>
        </p:grpSpPr>
        <p:sp>
          <p:nvSpPr>
            <p:cNvPr id="22" name="Freeform 2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9FAF1"/>
            </a:solidFill>
          </p:spPr>
          <p:txBody>
            <a:bodyPr/>
            <a:lstStyle/>
            <a:p>
              <a:endParaRPr lang="en-ID"/>
            </a:p>
          </p:txBody>
        </p:sp>
        <p:sp>
          <p:nvSpPr>
            <p:cNvPr id="23" name="TextBox 23"/>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grpSp>
        <p:nvGrpSpPr>
          <p:cNvPr id="2" name="Group 2"/>
          <p:cNvGrpSpPr/>
          <p:nvPr/>
        </p:nvGrpSpPr>
        <p:grpSpPr>
          <a:xfrm>
            <a:off x="412986" y="482100"/>
            <a:ext cx="17438520" cy="8797878"/>
            <a:chOff x="0" y="0"/>
            <a:chExt cx="3641492" cy="1837163"/>
          </a:xfrm>
        </p:grpSpPr>
        <p:sp>
          <p:nvSpPr>
            <p:cNvPr id="3" name="Freeform 3"/>
            <p:cNvSpPr/>
            <p:nvPr/>
          </p:nvSpPr>
          <p:spPr>
            <a:xfrm>
              <a:off x="0" y="0"/>
              <a:ext cx="3641492" cy="1837163"/>
            </a:xfrm>
            <a:custGeom>
              <a:avLst/>
              <a:gdLst/>
              <a:ahLst/>
              <a:cxnLst/>
              <a:rect l="l" t="t" r="r" b="b"/>
              <a:pathLst>
                <a:path w="3641492" h="1837163">
                  <a:moveTo>
                    <a:pt x="11987" y="0"/>
                  </a:moveTo>
                  <a:lnTo>
                    <a:pt x="3629506" y="0"/>
                  </a:lnTo>
                  <a:cubicBezTo>
                    <a:pt x="3636126" y="0"/>
                    <a:pt x="3641492" y="5367"/>
                    <a:pt x="3641492" y="11987"/>
                  </a:cubicBezTo>
                  <a:lnTo>
                    <a:pt x="3641492" y="1825176"/>
                  </a:lnTo>
                  <a:cubicBezTo>
                    <a:pt x="3641492" y="1831796"/>
                    <a:pt x="3636126" y="1837163"/>
                    <a:pt x="3629506" y="1837163"/>
                  </a:cubicBezTo>
                  <a:lnTo>
                    <a:pt x="11987" y="1837163"/>
                  </a:lnTo>
                  <a:cubicBezTo>
                    <a:pt x="5367" y="1837163"/>
                    <a:pt x="0" y="1831796"/>
                    <a:pt x="0" y="1825176"/>
                  </a:cubicBezTo>
                  <a:lnTo>
                    <a:pt x="0" y="11987"/>
                  </a:lnTo>
                  <a:cubicBezTo>
                    <a:pt x="0" y="5367"/>
                    <a:pt x="5367" y="0"/>
                    <a:pt x="11987" y="0"/>
                  </a:cubicBezTo>
                  <a:close/>
                </a:path>
              </a:pathLst>
            </a:custGeom>
            <a:solidFill>
              <a:srgbClr val="F2F2F2"/>
            </a:solidFill>
          </p:spPr>
          <p:txBody>
            <a:bodyPr/>
            <a:lstStyle/>
            <a:p>
              <a:endParaRPr lang="en-ID"/>
            </a:p>
          </p:txBody>
        </p:sp>
        <p:sp>
          <p:nvSpPr>
            <p:cNvPr id="4" name="TextBox 4"/>
            <p:cNvSpPr txBox="1"/>
            <p:nvPr/>
          </p:nvSpPr>
          <p:spPr>
            <a:xfrm>
              <a:off x="0" y="-38100"/>
              <a:ext cx="3641492" cy="187526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9524528" y="-2401501"/>
            <a:ext cx="10481506" cy="8555530"/>
          </a:xfrm>
          <a:custGeom>
            <a:avLst/>
            <a:gdLst/>
            <a:ahLst/>
            <a:cxnLst/>
            <a:rect l="l" t="t" r="r" b="b"/>
            <a:pathLst>
              <a:path w="10481506" h="8555530">
                <a:moveTo>
                  <a:pt x="0" y="0"/>
                </a:moveTo>
                <a:lnTo>
                  <a:pt x="10481506" y="0"/>
                </a:lnTo>
                <a:lnTo>
                  <a:pt x="10481506" y="8555530"/>
                </a:lnTo>
                <a:lnTo>
                  <a:pt x="0" y="8555530"/>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6" name="Group 6"/>
          <p:cNvGrpSpPr/>
          <p:nvPr/>
        </p:nvGrpSpPr>
        <p:grpSpPr>
          <a:xfrm>
            <a:off x="10846628" y="602025"/>
            <a:ext cx="3316873" cy="853350"/>
            <a:chOff x="0" y="0"/>
            <a:chExt cx="692626" cy="178196"/>
          </a:xfrm>
        </p:grpSpPr>
        <p:sp>
          <p:nvSpPr>
            <p:cNvPr id="7" name="Freeform 7"/>
            <p:cNvSpPr/>
            <p:nvPr/>
          </p:nvSpPr>
          <p:spPr>
            <a:xfrm>
              <a:off x="0" y="0"/>
              <a:ext cx="692626" cy="178196"/>
            </a:xfrm>
            <a:custGeom>
              <a:avLst/>
              <a:gdLst/>
              <a:ahLst/>
              <a:cxnLst/>
              <a:rect l="l" t="t" r="r" b="b"/>
              <a:pathLst>
                <a:path w="692626" h="178196">
                  <a:moveTo>
                    <a:pt x="63021" y="0"/>
                  </a:moveTo>
                  <a:lnTo>
                    <a:pt x="629605" y="0"/>
                  </a:lnTo>
                  <a:cubicBezTo>
                    <a:pt x="664410" y="0"/>
                    <a:pt x="692626" y="28215"/>
                    <a:pt x="692626" y="63021"/>
                  </a:cubicBezTo>
                  <a:lnTo>
                    <a:pt x="692626" y="115175"/>
                  </a:lnTo>
                  <a:cubicBezTo>
                    <a:pt x="692626" y="149980"/>
                    <a:pt x="664410" y="178196"/>
                    <a:pt x="629605" y="178196"/>
                  </a:cubicBezTo>
                  <a:lnTo>
                    <a:pt x="63021" y="178196"/>
                  </a:lnTo>
                  <a:cubicBezTo>
                    <a:pt x="28215" y="178196"/>
                    <a:pt x="0" y="149980"/>
                    <a:pt x="0" y="115175"/>
                  </a:cubicBezTo>
                  <a:lnTo>
                    <a:pt x="0" y="63021"/>
                  </a:lnTo>
                  <a:cubicBezTo>
                    <a:pt x="0" y="28215"/>
                    <a:pt x="28215" y="0"/>
                    <a:pt x="63021" y="0"/>
                  </a:cubicBezTo>
                  <a:close/>
                </a:path>
              </a:pathLst>
            </a:custGeom>
            <a:solidFill>
              <a:srgbClr val="F6D04A"/>
            </a:solidFill>
          </p:spPr>
          <p:txBody>
            <a:bodyPr/>
            <a:lstStyle/>
            <a:p>
              <a:endParaRPr lang="en-ID"/>
            </a:p>
          </p:txBody>
        </p:sp>
        <p:sp>
          <p:nvSpPr>
            <p:cNvPr id="8" name="TextBox 8"/>
            <p:cNvSpPr txBox="1"/>
            <p:nvPr/>
          </p:nvSpPr>
          <p:spPr>
            <a:xfrm>
              <a:off x="0" y="-38100"/>
              <a:ext cx="692626" cy="21629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627094" y="602025"/>
            <a:ext cx="6596413" cy="1926358"/>
            <a:chOff x="0" y="0"/>
            <a:chExt cx="1377456" cy="402260"/>
          </a:xfrm>
        </p:grpSpPr>
        <p:sp>
          <p:nvSpPr>
            <p:cNvPr id="10" name="Freeform 10"/>
            <p:cNvSpPr/>
            <p:nvPr/>
          </p:nvSpPr>
          <p:spPr>
            <a:xfrm>
              <a:off x="0" y="0"/>
              <a:ext cx="1377456" cy="402260"/>
            </a:xfrm>
            <a:custGeom>
              <a:avLst/>
              <a:gdLst/>
              <a:ahLst/>
              <a:cxnLst/>
              <a:rect l="l" t="t" r="r" b="b"/>
              <a:pathLst>
                <a:path w="1377456" h="402260">
                  <a:moveTo>
                    <a:pt x="31689" y="0"/>
                  </a:moveTo>
                  <a:lnTo>
                    <a:pt x="1345767" y="0"/>
                  </a:lnTo>
                  <a:cubicBezTo>
                    <a:pt x="1354171" y="0"/>
                    <a:pt x="1362231" y="3339"/>
                    <a:pt x="1368174" y="9281"/>
                  </a:cubicBezTo>
                  <a:cubicBezTo>
                    <a:pt x="1374117" y="15224"/>
                    <a:pt x="1377456" y="23284"/>
                    <a:pt x="1377456" y="31689"/>
                  </a:cubicBezTo>
                  <a:lnTo>
                    <a:pt x="1377456" y="370571"/>
                  </a:lnTo>
                  <a:cubicBezTo>
                    <a:pt x="1377456" y="378976"/>
                    <a:pt x="1374117" y="387036"/>
                    <a:pt x="1368174" y="392978"/>
                  </a:cubicBezTo>
                  <a:cubicBezTo>
                    <a:pt x="1362231" y="398921"/>
                    <a:pt x="1354171" y="402260"/>
                    <a:pt x="1345767" y="402260"/>
                  </a:cubicBezTo>
                  <a:lnTo>
                    <a:pt x="31689" y="402260"/>
                  </a:lnTo>
                  <a:cubicBezTo>
                    <a:pt x="23284" y="402260"/>
                    <a:pt x="15224" y="398921"/>
                    <a:pt x="9281" y="392978"/>
                  </a:cubicBezTo>
                  <a:cubicBezTo>
                    <a:pt x="3339" y="387036"/>
                    <a:pt x="0" y="378976"/>
                    <a:pt x="0" y="370571"/>
                  </a:cubicBezTo>
                  <a:lnTo>
                    <a:pt x="0" y="31689"/>
                  </a:lnTo>
                  <a:cubicBezTo>
                    <a:pt x="0" y="23284"/>
                    <a:pt x="3339" y="15224"/>
                    <a:pt x="9281" y="9281"/>
                  </a:cubicBezTo>
                  <a:cubicBezTo>
                    <a:pt x="15224" y="3339"/>
                    <a:pt x="23284" y="0"/>
                    <a:pt x="31689" y="0"/>
                  </a:cubicBezTo>
                  <a:close/>
                </a:path>
              </a:pathLst>
            </a:custGeom>
            <a:solidFill>
              <a:srgbClr val="FFE922"/>
            </a:solidFill>
          </p:spPr>
          <p:txBody>
            <a:bodyPr/>
            <a:lstStyle/>
            <a:p>
              <a:endParaRPr lang="en-ID"/>
            </a:p>
          </p:txBody>
        </p:sp>
        <p:sp>
          <p:nvSpPr>
            <p:cNvPr id="11" name="TextBox 11"/>
            <p:cNvSpPr txBox="1"/>
            <p:nvPr/>
          </p:nvSpPr>
          <p:spPr>
            <a:xfrm>
              <a:off x="0" y="-38100"/>
              <a:ext cx="1377456" cy="44036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7796233" y="1455375"/>
            <a:ext cx="9764046" cy="4698654"/>
            <a:chOff x="0" y="0"/>
            <a:chExt cx="2038917" cy="981168"/>
          </a:xfrm>
        </p:grpSpPr>
        <p:sp>
          <p:nvSpPr>
            <p:cNvPr id="13" name="Freeform 13"/>
            <p:cNvSpPr/>
            <p:nvPr/>
          </p:nvSpPr>
          <p:spPr>
            <a:xfrm>
              <a:off x="0" y="0"/>
              <a:ext cx="2038917" cy="981168"/>
            </a:xfrm>
            <a:custGeom>
              <a:avLst/>
              <a:gdLst/>
              <a:ahLst/>
              <a:cxnLst/>
              <a:rect l="l" t="t" r="r" b="b"/>
              <a:pathLst>
                <a:path w="2038917" h="981168">
                  <a:moveTo>
                    <a:pt x="21408" y="0"/>
                  </a:moveTo>
                  <a:lnTo>
                    <a:pt x="2017509" y="0"/>
                  </a:lnTo>
                  <a:cubicBezTo>
                    <a:pt x="2023187" y="0"/>
                    <a:pt x="2028632" y="2256"/>
                    <a:pt x="2032647" y="6270"/>
                  </a:cubicBezTo>
                  <a:cubicBezTo>
                    <a:pt x="2036662" y="10285"/>
                    <a:pt x="2038917" y="15730"/>
                    <a:pt x="2038917" y="21408"/>
                  </a:cubicBezTo>
                  <a:lnTo>
                    <a:pt x="2038917" y="959759"/>
                  </a:lnTo>
                  <a:cubicBezTo>
                    <a:pt x="2038917" y="965437"/>
                    <a:pt x="2036662" y="970883"/>
                    <a:pt x="2032647" y="974897"/>
                  </a:cubicBezTo>
                  <a:cubicBezTo>
                    <a:pt x="2028632" y="978912"/>
                    <a:pt x="2023187" y="981168"/>
                    <a:pt x="2017509" y="981168"/>
                  </a:cubicBezTo>
                  <a:lnTo>
                    <a:pt x="21408" y="981168"/>
                  </a:lnTo>
                  <a:cubicBezTo>
                    <a:pt x="15730" y="981168"/>
                    <a:pt x="10285" y="978912"/>
                    <a:pt x="6270" y="974897"/>
                  </a:cubicBezTo>
                  <a:cubicBezTo>
                    <a:pt x="2256" y="970883"/>
                    <a:pt x="0" y="965437"/>
                    <a:pt x="0" y="959759"/>
                  </a:cubicBezTo>
                  <a:lnTo>
                    <a:pt x="0" y="21408"/>
                  </a:lnTo>
                  <a:cubicBezTo>
                    <a:pt x="0" y="15730"/>
                    <a:pt x="2256" y="10285"/>
                    <a:pt x="6270" y="6270"/>
                  </a:cubicBezTo>
                  <a:cubicBezTo>
                    <a:pt x="10285" y="2256"/>
                    <a:pt x="15730" y="0"/>
                    <a:pt x="21408" y="0"/>
                  </a:cubicBezTo>
                  <a:close/>
                </a:path>
              </a:pathLst>
            </a:custGeom>
            <a:solidFill>
              <a:srgbClr val="F6D04A"/>
            </a:solidFill>
          </p:spPr>
          <p:txBody>
            <a:bodyPr/>
            <a:lstStyle/>
            <a:p>
              <a:endParaRPr lang="en-ID"/>
            </a:p>
          </p:txBody>
        </p:sp>
        <p:sp>
          <p:nvSpPr>
            <p:cNvPr id="14" name="TextBox 14"/>
            <p:cNvSpPr txBox="1"/>
            <p:nvPr/>
          </p:nvSpPr>
          <p:spPr>
            <a:xfrm>
              <a:off x="0" y="-38100"/>
              <a:ext cx="2038917" cy="1019268"/>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317019">
            <a:off x="15513781" y="5681553"/>
            <a:ext cx="4092996" cy="2880446"/>
          </a:xfrm>
          <a:custGeom>
            <a:avLst/>
            <a:gdLst/>
            <a:ahLst/>
            <a:cxnLst/>
            <a:rect l="l" t="t" r="r" b="b"/>
            <a:pathLst>
              <a:path w="4092996" h="2880446">
                <a:moveTo>
                  <a:pt x="0" y="0"/>
                </a:moveTo>
                <a:lnTo>
                  <a:pt x="4092996" y="0"/>
                </a:lnTo>
                <a:lnTo>
                  <a:pt x="4092996" y="2880445"/>
                </a:lnTo>
                <a:lnTo>
                  <a:pt x="0" y="2880445"/>
                </a:lnTo>
                <a:lnTo>
                  <a:pt x="0" y="0"/>
                </a:lnTo>
                <a:close/>
              </a:path>
            </a:pathLst>
          </a:custGeom>
          <a:blipFill>
            <a:blip r:embed="rId4"/>
            <a:stretch>
              <a:fillRect/>
            </a:stretch>
          </a:blipFill>
        </p:spPr>
        <p:txBody>
          <a:bodyPr/>
          <a:lstStyle/>
          <a:p>
            <a:endParaRPr lang="en-ID"/>
          </a:p>
        </p:txBody>
      </p:sp>
      <p:sp>
        <p:nvSpPr>
          <p:cNvPr id="16" name="Freeform 16"/>
          <p:cNvSpPr/>
          <p:nvPr/>
        </p:nvSpPr>
        <p:spPr>
          <a:xfrm rot="95435">
            <a:off x="15725970" y="8867259"/>
            <a:ext cx="3668618" cy="825439"/>
          </a:xfrm>
          <a:custGeom>
            <a:avLst/>
            <a:gdLst/>
            <a:ahLst/>
            <a:cxnLst/>
            <a:rect l="l" t="t" r="r" b="b"/>
            <a:pathLst>
              <a:path w="3668618" h="825439">
                <a:moveTo>
                  <a:pt x="0" y="0"/>
                </a:moveTo>
                <a:lnTo>
                  <a:pt x="3668618" y="0"/>
                </a:lnTo>
                <a:lnTo>
                  <a:pt x="3668618" y="825439"/>
                </a:lnTo>
                <a:lnTo>
                  <a:pt x="0" y="8254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grpSp>
        <p:nvGrpSpPr>
          <p:cNvPr id="17" name="Group 17"/>
          <p:cNvGrpSpPr/>
          <p:nvPr/>
        </p:nvGrpSpPr>
        <p:grpSpPr>
          <a:xfrm>
            <a:off x="596676" y="2929286"/>
            <a:ext cx="6136054" cy="6020131"/>
            <a:chOff x="0" y="0"/>
            <a:chExt cx="1281324" cy="1257117"/>
          </a:xfrm>
        </p:grpSpPr>
        <p:sp>
          <p:nvSpPr>
            <p:cNvPr id="18" name="Freeform 18"/>
            <p:cNvSpPr/>
            <p:nvPr/>
          </p:nvSpPr>
          <p:spPr>
            <a:xfrm>
              <a:off x="0" y="0"/>
              <a:ext cx="1281324" cy="1257117"/>
            </a:xfrm>
            <a:custGeom>
              <a:avLst/>
              <a:gdLst/>
              <a:ahLst/>
              <a:cxnLst/>
              <a:rect l="l" t="t" r="r" b="b"/>
              <a:pathLst>
                <a:path w="1281324" h="1257117">
                  <a:moveTo>
                    <a:pt x="34066" y="0"/>
                  </a:moveTo>
                  <a:lnTo>
                    <a:pt x="1247258" y="0"/>
                  </a:lnTo>
                  <a:cubicBezTo>
                    <a:pt x="1256293" y="0"/>
                    <a:pt x="1264958" y="3589"/>
                    <a:pt x="1271346" y="9978"/>
                  </a:cubicBezTo>
                  <a:cubicBezTo>
                    <a:pt x="1277735" y="16366"/>
                    <a:pt x="1281324" y="25031"/>
                    <a:pt x="1281324" y="34066"/>
                  </a:cubicBezTo>
                  <a:lnTo>
                    <a:pt x="1281324" y="1223051"/>
                  </a:lnTo>
                  <a:cubicBezTo>
                    <a:pt x="1281324" y="1241865"/>
                    <a:pt x="1266072" y="1257117"/>
                    <a:pt x="1247258" y="1257117"/>
                  </a:cubicBezTo>
                  <a:lnTo>
                    <a:pt x="34066" y="1257117"/>
                  </a:lnTo>
                  <a:cubicBezTo>
                    <a:pt x="25031" y="1257117"/>
                    <a:pt x="16366" y="1253528"/>
                    <a:pt x="9978" y="1247139"/>
                  </a:cubicBezTo>
                  <a:cubicBezTo>
                    <a:pt x="3589" y="1240751"/>
                    <a:pt x="0" y="1232086"/>
                    <a:pt x="0" y="1223051"/>
                  </a:cubicBezTo>
                  <a:lnTo>
                    <a:pt x="0" y="34066"/>
                  </a:lnTo>
                  <a:cubicBezTo>
                    <a:pt x="0" y="25031"/>
                    <a:pt x="3589" y="16366"/>
                    <a:pt x="9978" y="9978"/>
                  </a:cubicBezTo>
                  <a:cubicBezTo>
                    <a:pt x="16366" y="3589"/>
                    <a:pt x="25031" y="0"/>
                    <a:pt x="34066" y="0"/>
                  </a:cubicBezTo>
                  <a:close/>
                </a:path>
              </a:pathLst>
            </a:custGeom>
            <a:solidFill>
              <a:srgbClr val="F6D04A"/>
            </a:solidFill>
          </p:spPr>
          <p:txBody>
            <a:bodyPr/>
            <a:lstStyle/>
            <a:p>
              <a:endParaRPr lang="en-ID"/>
            </a:p>
          </p:txBody>
        </p:sp>
        <p:sp>
          <p:nvSpPr>
            <p:cNvPr id="19" name="TextBox 19"/>
            <p:cNvSpPr txBox="1"/>
            <p:nvPr/>
          </p:nvSpPr>
          <p:spPr>
            <a:xfrm>
              <a:off x="0" y="-38100"/>
              <a:ext cx="1281324" cy="1295217"/>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0257845" y="7121776"/>
            <a:ext cx="3773730" cy="1694727"/>
          </a:xfrm>
          <a:custGeom>
            <a:avLst/>
            <a:gdLst/>
            <a:ahLst/>
            <a:cxnLst/>
            <a:rect l="l" t="t" r="r" b="b"/>
            <a:pathLst>
              <a:path w="3773730" h="1694727">
                <a:moveTo>
                  <a:pt x="0" y="0"/>
                </a:moveTo>
                <a:lnTo>
                  <a:pt x="3773730" y="0"/>
                </a:lnTo>
                <a:lnTo>
                  <a:pt x="3773730" y="1694726"/>
                </a:lnTo>
                <a:lnTo>
                  <a:pt x="0" y="1694726"/>
                </a:lnTo>
                <a:lnTo>
                  <a:pt x="0" y="0"/>
                </a:lnTo>
                <a:close/>
              </a:path>
            </a:pathLst>
          </a:custGeom>
          <a:blipFill>
            <a:blip r:embed="rId7"/>
            <a:stretch>
              <a:fillRect b="-18085"/>
            </a:stretch>
          </a:blipFill>
        </p:spPr>
        <p:txBody>
          <a:bodyPr/>
          <a:lstStyle/>
          <a:p>
            <a:endParaRPr lang="en-ID"/>
          </a:p>
        </p:txBody>
      </p:sp>
      <p:sp>
        <p:nvSpPr>
          <p:cNvPr id="21" name="Freeform 21"/>
          <p:cNvSpPr/>
          <p:nvPr/>
        </p:nvSpPr>
        <p:spPr>
          <a:xfrm>
            <a:off x="7807002" y="7121776"/>
            <a:ext cx="2450843" cy="1694727"/>
          </a:xfrm>
          <a:custGeom>
            <a:avLst/>
            <a:gdLst/>
            <a:ahLst/>
            <a:cxnLst/>
            <a:rect l="l" t="t" r="r" b="b"/>
            <a:pathLst>
              <a:path w="2450843" h="1694727">
                <a:moveTo>
                  <a:pt x="0" y="0"/>
                </a:moveTo>
                <a:lnTo>
                  <a:pt x="2450843" y="0"/>
                </a:lnTo>
                <a:lnTo>
                  <a:pt x="2450843" y="1694726"/>
                </a:lnTo>
                <a:lnTo>
                  <a:pt x="0" y="1694726"/>
                </a:lnTo>
                <a:lnTo>
                  <a:pt x="0" y="0"/>
                </a:lnTo>
                <a:close/>
              </a:path>
            </a:pathLst>
          </a:custGeom>
          <a:blipFill>
            <a:blip r:embed="rId8"/>
            <a:stretch>
              <a:fillRect t="-5449"/>
            </a:stretch>
          </a:blipFill>
        </p:spPr>
        <p:txBody>
          <a:bodyPr/>
          <a:lstStyle/>
          <a:p>
            <a:endParaRPr lang="en-ID"/>
          </a:p>
        </p:txBody>
      </p:sp>
      <p:sp>
        <p:nvSpPr>
          <p:cNvPr id="22" name="TextBox 22"/>
          <p:cNvSpPr txBox="1"/>
          <p:nvPr/>
        </p:nvSpPr>
        <p:spPr>
          <a:xfrm>
            <a:off x="11302069" y="736586"/>
            <a:ext cx="2405991" cy="555653"/>
          </a:xfrm>
          <a:prstGeom prst="rect">
            <a:avLst/>
          </a:prstGeom>
        </p:spPr>
        <p:txBody>
          <a:bodyPr lIns="0" tIns="0" rIns="0" bIns="0" rtlCol="0" anchor="t">
            <a:spAutoFit/>
          </a:bodyPr>
          <a:lstStyle/>
          <a:p>
            <a:pPr algn="ctr">
              <a:lnSpc>
                <a:spcPts val="3577"/>
              </a:lnSpc>
            </a:pPr>
            <a:r>
              <a:rPr lang="en-US" sz="3472">
                <a:solidFill>
                  <a:srgbClr val="544541"/>
                </a:solidFill>
                <a:latin typeface="Jua"/>
                <a:ea typeface="Jua"/>
                <a:cs typeface="Jua"/>
                <a:sym typeface="Jua"/>
              </a:rPr>
              <a:t>Rekomendasi</a:t>
            </a:r>
          </a:p>
        </p:txBody>
      </p:sp>
      <p:sp>
        <p:nvSpPr>
          <p:cNvPr id="23" name="TextBox 23"/>
          <p:cNvSpPr txBox="1"/>
          <p:nvPr/>
        </p:nvSpPr>
        <p:spPr>
          <a:xfrm>
            <a:off x="827897" y="808670"/>
            <a:ext cx="6194807" cy="1522593"/>
          </a:xfrm>
          <a:prstGeom prst="rect">
            <a:avLst/>
          </a:prstGeom>
        </p:spPr>
        <p:txBody>
          <a:bodyPr lIns="0" tIns="0" rIns="0" bIns="0" rtlCol="0" anchor="t">
            <a:spAutoFit/>
          </a:bodyPr>
          <a:lstStyle/>
          <a:p>
            <a:pPr marL="0" lvl="0" indent="0" algn="ctr">
              <a:lnSpc>
                <a:spcPts val="4028"/>
              </a:lnSpc>
            </a:pPr>
            <a:r>
              <a:rPr lang="en-US" sz="3472" b="1">
                <a:solidFill>
                  <a:srgbClr val="190A03"/>
                </a:solidFill>
                <a:latin typeface="DM Sans Bold"/>
                <a:ea typeface="DM Sans Bold"/>
                <a:cs typeface="DM Sans Bold"/>
                <a:sym typeface="DM Sans Bold"/>
              </a:rPr>
              <a:t>Perbandingan Laki Laki dan Perempuan yang membayar dengan cash dan dine-in</a:t>
            </a:r>
          </a:p>
        </p:txBody>
      </p:sp>
      <p:sp>
        <p:nvSpPr>
          <p:cNvPr id="24" name="TextBox 24"/>
          <p:cNvSpPr txBox="1"/>
          <p:nvPr/>
        </p:nvSpPr>
        <p:spPr>
          <a:xfrm>
            <a:off x="7796233" y="1710465"/>
            <a:ext cx="10055273" cy="3654298"/>
          </a:xfrm>
          <a:prstGeom prst="rect">
            <a:avLst/>
          </a:prstGeom>
        </p:spPr>
        <p:txBody>
          <a:bodyPr lIns="0" tIns="0" rIns="0" bIns="0" rtlCol="0" anchor="t">
            <a:spAutoFit/>
          </a:bodyPr>
          <a:lstStyle/>
          <a:p>
            <a:pPr marL="669293" lvl="1" indent="-334646" algn="l">
              <a:lnSpc>
                <a:spcPts val="3596"/>
              </a:lnSpc>
              <a:buFont typeface="Arial"/>
              <a:buChar char="•"/>
            </a:pPr>
            <a:r>
              <a:rPr lang="en-US" sz="3100">
                <a:solidFill>
                  <a:srgbClr val="190A03"/>
                </a:solidFill>
                <a:latin typeface="Jua"/>
                <a:ea typeface="Jua"/>
                <a:cs typeface="Jua"/>
                <a:sym typeface="Jua"/>
              </a:rPr>
              <a:t>Perempuan cenderung ketat dalam pengelolaan keuangan</a:t>
            </a:r>
          </a:p>
          <a:p>
            <a:pPr algn="l">
              <a:lnSpc>
                <a:spcPts val="3596"/>
              </a:lnSpc>
            </a:pPr>
            <a:endParaRPr lang="en-US" sz="3100">
              <a:solidFill>
                <a:srgbClr val="190A03"/>
              </a:solidFill>
              <a:latin typeface="Jua"/>
              <a:ea typeface="Jua"/>
              <a:cs typeface="Jua"/>
              <a:sym typeface="Jua"/>
            </a:endParaRPr>
          </a:p>
          <a:p>
            <a:pPr marL="669293" lvl="1" indent="-334646" algn="l">
              <a:lnSpc>
                <a:spcPts val="3596"/>
              </a:lnSpc>
              <a:buFont typeface="Arial"/>
              <a:buChar char="•"/>
            </a:pPr>
            <a:r>
              <a:rPr lang="en-US" sz="3100" u="none" strike="noStrike">
                <a:solidFill>
                  <a:srgbClr val="190A03"/>
                </a:solidFill>
                <a:latin typeface="Jua"/>
                <a:ea typeface="Jua"/>
                <a:cs typeface="Jua"/>
                <a:sym typeface="Jua"/>
              </a:rPr>
              <a:t>Memastikan ketersediaan uang kecil untuk kembalian</a:t>
            </a:r>
          </a:p>
          <a:p>
            <a:pPr algn="l">
              <a:lnSpc>
                <a:spcPts val="3596"/>
              </a:lnSpc>
            </a:pPr>
            <a:endParaRPr lang="en-US" sz="3100" u="none" strike="noStrike">
              <a:solidFill>
                <a:srgbClr val="190A03"/>
              </a:solidFill>
              <a:latin typeface="Jua"/>
              <a:ea typeface="Jua"/>
              <a:cs typeface="Jua"/>
              <a:sym typeface="Jua"/>
            </a:endParaRPr>
          </a:p>
          <a:p>
            <a:pPr marL="669293" lvl="1" indent="-334646" algn="l">
              <a:lnSpc>
                <a:spcPts val="3596"/>
              </a:lnSpc>
              <a:buFont typeface="Arial"/>
              <a:buChar char="•"/>
            </a:pPr>
            <a:r>
              <a:rPr lang="en-US" sz="3100" u="none" strike="noStrike">
                <a:solidFill>
                  <a:srgbClr val="190A03"/>
                </a:solidFill>
                <a:latin typeface="Jua"/>
                <a:ea typeface="Jua"/>
                <a:cs typeface="Jua"/>
                <a:sym typeface="Jua"/>
              </a:rPr>
              <a:t>Perlu strategi promosi yang disukai perempuan agar  dapat tertarik pindah ke transaksi QRIS seperti pemberian promo bagi setiap pembelian</a:t>
            </a:r>
          </a:p>
        </p:txBody>
      </p:sp>
      <p:sp>
        <p:nvSpPr>
          <p:cNvPr id="25" name="TextBox 25"/>
          <p:cNvSpPr txBox="1"/>
          <p:nvPr/>
        </p:nvSpPr>
        <p:spPr>
          <a:xfrm>
            <a:off x="-4953207" y="4218715"/>
            <a:ext cx="5827759" cy="692912"/>
          </a:xfrm>
          <a:prstGeom prst="rect">
            <a:avLst/>
          </a:prstGeom>
        </p:spPr>
        <p:txBody>
          <a:bodyPr lIns="0" tIns="0" rIns="0" bIns="0" rtlCol="0" anchor="t">
            <a:spAutoFit/>
          </a:bodyPr>
          <a:lstStyle/>
          <a:p>
            <a:pPr algn="ctr">
              <a:lnSpc>
                <a:spcPts val="4428"/>
              </a:lnSpc>
            </a:pPr>
            <a:r>
              <a:rPr lang="en-US" sz="4299">
                <a:solidFill>
                  <a:srgbClr val="544541"/>
                </a:solidFill>
                <a:latin typeface="Jua"/>
                <a:ea typeface="Jua"/>
                <a:cs typeface="Jua"/>
                <a:sym typeface="Jua"/>
              </a:rPr>
              <a:t>Kesimpulan</a:t>
            </a:r>
          </a:p>
        </p:txBody>
      </p:sp>
      <p:sp>
        <p:nvSpPr>
          <p:cNvPr id="26" name="TextBox 26"/>
          <p:cNvSpPr txBox="1"/>
          <p:nvPr/>
        </p:nvSpPr>
        <p:spPr>
          <a:xfrm>
            <a:off x="735614" y="3419848"/>
            <a:ext cx="5858177" cy="5529570"/>
          </a:xfrm>
          <a:prstGeom prst="rect">
            <a:avLst/>
          </a:prstGeom>
        </p:spPr>
        <p:txBody>
          <a:bodyPr lIns="0" tIns="0" rIns="0" bIns="0" rtlCol="0" anchor="t">
            <a:spAutoFit/>
          </a:bodyPr>
          <a:lstStyle/>
          <a:p>
            <a:pPr marL="0" lvl="0" indent="0" algn="ctr">
              <a:lnSpc>
                <a:spcPts val="3332"/>
              </a:lnSpc>
              <a:spcBef>
                <a:spcPct val="0"/>
              </a:spcBef>
            </a:pPr>
            <a:r>
              <a:rPr lang="en-US" sz="2873">
                <a:solidFill>
                  <a:srgbClr val="190A03"/>
                </a:solidFill>
                <a:latin typeface="Jua"/>
                <a:ea typeface="Jua"/>
                <a:cs typeface="Jua"/>
                <a:sym typeface="Jua"/>
              </a:rPr>
              <a:t>Melihat lebih banyaknya perempuan yang melakukan transaksi dengan metode pembayaran CASH, hal ini dapat menjadi pertimbangan untuk memberikan promo khusus bagi pelanggan perempuan agar bisa lebih sering menggunakan transaksi QRIS karena banyak manfaat bagi pembeli maupun penjual seperti</a:t>
            </a:r>
          </a:p>
          <a:p>
            <a:pPr marL="0" lvl="0" indent="0" algn="ctr">
              <a:lnSpc>
                <a:spcPts val="3332"/>
              </a:lnSpc>
              <a:spcBef>
                <a:spcPct val="0"/>
              </a:spcBef>
            </a:pPr>
            <a:endParaRPr lang="en-US" sz="2873">
              <a:solidFill>
                <a:srgbClr val="190A03"/>
              </a:solidFill>
              <a:latin typeface="Jua"/>
              <a:ea typeface="Jua"/>
              <a:cs typeface="Jua"/>
              <a:sym typeface="Jua"/>
            </a:endParaRPr>
          </a:p>
          <a:p>
            <a:pPr marL="620283" lvl="1" indent="-310141" algn="l">
              <a:lnSpc>
                <a:spcPts val="3332"/>
              </a:lnSpc>
              <a:buFont typeface="Arial"/>
              <a:buChar char="•"/>
            </a:pPr>
            <a:r>
              <a:rPr lang="en-US" sz="2873" u="none" strike="noStrike">
                <a:solidFill>
                  <a:srgbClr val="190A03"/>
                </a:solidFill>
                <a:latin typeface="Jua"/>
                <a:ea typeface="Jua"/>
                <a:cs typeface="Jua"/>
                <a:sym typeface="Jua"/>
              </a:rPr>
              <a:t>Membuat transaksi lebih efisien</a:t>
            </a:r>
          </a:p>
          <a:p>
            <a:pPr marL="620283" lvl="1" indent="-310141" algn="l">
              <a:lnSpc>
                <a:spcPts val="3332"/>
              </a:lnSpc>
              <a:buFont typeface="Arial"/>
              <a:buChar char="•"/>
            </a:pPr>
            <a:r>
              <a:rPr lang="en-US" sz="2873" u="none" strike="noStrike">
                <a:solidFill>
                  <a:srgbClr val="190A03"/>
                </a:solidFill>
                <a:latin typeface="Jua"/>
                <a:ea typeface="Jua"/>
                <a:cs typeface="Jua"/>
                <a:sym typeface="Jua"/>
              </a:rPr>
              <a:t>Mengurangi biaya operasional</a:t>
            </a:r>
          </a:p>
          <a:p>
            <a:pPr marL="620283" lvl="1" indent="-310141" algn="l">
              <a:lnSpc>
                <a:spcPts val="3332"/>
              </a:lnSpc>
              <a:buFont typeface="Arial"/>
              <a:buChar char="•"/>
            </a:pPr>
            <a:r>
              <a:rPr lang="en-US" sz="2873" u="none" strike="noStrike">
                <a:solidFill>
                  <a:srgbClr val="190A03"/>
                </a:solidFill>
                <a:latin typeface="Jua"/>
                <a:ea typeface="Jua"/>
                <a:cs typeface="Jua"/>
                <a:sym typeface="Jua"/>
              </a:rPr>
              <a:t>dll</a:t>
            </a:r>
          </a:p>
        </p:txBody>
      </p:sp>
      <p:sp>
        <p:nvSpPr>
          <p:cNvPr id="27" name="TextBox 27"/>
          <p:cNvSpPr txBox="1"/>
          <p:nvPr/>
        </p:nvSpPr>
        <p:spPr>
          <a:xfrm>
            <a:off x="2461707" y="2930870"/>
            <a:ext cx="2405991" cy="555653"/>
          </a:xfrm>
          <a:prstGeom prst="rect">
            <a:avLst/>
          </a:prstGeom>
        </p:spPr>
        <p:txBody>
          <a:bodyPr lIns="0" tIns="0" rIns="0" bIns="0" rtlCol="0" anchor="t">
            <a:spAutoFit/>
          </a:bodyPr>
          <a:lstStyle/>
          <a:p>
            <a:pPr algn="ctr">
              <a:lnSpc>
                <a:spcPts val="3577"/>
              </a:lnSpc>
            </a:pPr>
            <a:r>
              <a:rPr lang="en-US" sz="3472">
                <a:solidFill>
                  <a:srgbClr val="544541"/>
                </a:solidFill>
                <a:latin typeface="Jua"/>
                <a:ea typeface="Jua"/>
                <a:cs typeface="Jua"/>
                <a:sym typeface="Jua"/>
              </a:rPr>
              <a:t>Insight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grpSp>
        <p:nvGrpSpPr>
          <p:cNvPr id="2" name="Group 2"/>
          <p:cNvGrpSpPr/>
          <p:nvPr/>
        </p:nvGrpSpPr>
        <p:grpSpPr>
          <a:xfrm>
            <a:off x="412986" y="482100"/>
            <a:ext cx="17438520" cy="9098784"/>
            <a:chOff x="0" y="0"/>
            <a:chExt cx="3641492" cy="1899998"/>
          </a:xfrm>
        </p:grpSpPr>
        <p:sp>
          <p:nvSpPr>
            <p:cNvPr id="3" name="Freeform 3"/>
            <p:cNvSpPr/>
            <p:nvPr/>
          </p:nvSpPr>
          <p:spPr>
            <a:xfrm>
              <a:off x="0" y="0"/>
              <a:ext cx="3641492" cy="1899998"/>
            </a:xfrm>
            <a:custGeom>
              <a:avLst/>
              <a:gdLst/>
              <a:ahLst/>
              <a:cxnLst/>
              <a:rect l="l" t="t" r="r" b="b"/>
              <a:pathLst>
                <a:path w="3641492" h="1899998">
                  <a:moveTo>
                    <a:pt x="11987" y="0"/>
                  </a:moveTo>
                  <a:lnTo>
                    <a:pt x="3629506" y="0"/>
                  </a:lnTo>
                  <a:cubicBezTo>
                    <a:pt x="3636126" y="0"/>
                    <a:pt x="3641492" y="5367"/>
                    <a:pt x="3641492" y="11987"/>
                  </a:cubicBezTo>
                  <a:lnTo>
                    <a:pt x="3641492" y="1888011"/>
                  </a:lnTo>
                  <a:cubicBezTo>
                    <a:pt x="3641492" y="1894631"/>
                    <a:pt x="3636126" y="1899998"/>
                    <a:pt x="3629506" y="1899998"/>
                  </a:cubicBezTo>
                  <a:lnTo>
                    <a:pt x="11987" y="1899998"/>
                  </a:lnTo>
                  <a:cubicBezTo>
                    <a:pt x="5367" y="1899998"/>
                    <a:pt x="0" y="1894631"/>
                    <a:pt x="0" y="1888011"/>
                  </a:cubicBezTo>
                  <a:lnTo>
                    <a:pt x="0" y="11987"/>
                  </a:lnTo>
                  <a:cubicBezTo>
                    <a:pt x="0" y="5367"/>
                    <a:pt x="5367" y="0"/>
                    <a:pt x="11987" y="0"/>
                  </a:cubicBezTo>
                  <a:close/>
                </a:path>
              </a:pathLst>
            </a:custGeom>
            <a:solidFill>
              <a:srgbClr val="F2F2F2"/>
            </a:solidFill>
          </p:spPr>
          <p:txBody>
            <a:bodyPr/>
            <a:lstStyle/>
            <a:p>
              <a:endParaRPr lang="en-ID"/>
            </a:p>
          </p:txBody>
        </p:sp>
        <p:sp>
          <p:nvSpPr>
            <p:cNvPr id="4" name="TextBox 4"/>
            <p:cNvSpPr txBox="1"/>
            <p:nvPr/>
          </p:nvSpPr>
          <p:spPr>
            <a:xfrm>
              <a:off x="0" y="-38100"/>
              <a:ext cx="3641492" cy="193809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9524528" y="-2401501"/>
            <a:ext cx="10481506" cy="8555530"/>
          </a:xfrm>
          <a:custGeom>
            <a:avLst/>
            <a:gdLst/>
            <a:ahLst/>
            <a:cxnLst/>
            <a:rect l="l" t="t" r="r" b="b"/>
            <a:pathLst>
              <a:path w="10481506" h="8555530">
                <a:moveTo>
                  <a:pt x="0" y="0"/>
                </a:moveTo>
                <a:lnTo>
                  <a:pt x="10481506" y="0"/>
                </a:lnTo>
                <a:lnTo>
                  <a:pt x="10481506" y="8555530"/>
                </a:lnTo>
                <a:lnTo>
                  <a:pt x="0" y="8555530"/>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6" name="Group 6"/>
          <p:cNvGrpSpPr/>
          <p:nvPr/>
        </p:nvGrpSpPr>
        <p:grpSpPr>
          <a:xfrm>
            <a:off x="10846628" y="602025"/>
            <a:ext cx="3316873" cy="853350"/>
            <a:chOff x="0" y="0"/>
            <a:chExt cx="692626" cy="178196"/>
          </a:xfrm>
        </p:grpSpPr>
        <p:sp>
          <p:nvSpPr>
            <p:cNvPr id="7" name="Freeform 7"/>
            <p:cNvSpPr/>
            <p:nvPr/>
          </p:nvSpPr>
          <p:spPr>
            <a:xfrm>
              <a:off x="0" y="0"/>
              <a:ext cx="692626" cy="178196"/>
            </a:xfrm>
            <a:custGeom>
              <a:avLst/>
              <a:gdLst/>
              <a:ahLst/>
              <a:cxnLst/>
              <a:rect l="l" t="t" r="r" b="b"/>
              <a:pathLst>
                <a:path w="692626" h="178196">
                  <a:moveTo>
                    <a:pt x="63021" y="0"/>
                  </a:moveTo>
                  <a:lnTo>
                    <a:pt x="629605" y="0"/>
                  </a:lnTo>
                  <a:cubicBezTo>
                    <a:pt x="664410" y="0"/>
                    <a:pt x="692626" y="28215"/>
                    <a:pt x="692626" y="63021"/>
                  </a:cubicBezTo>
                  <a:lnTo>
                    <a:pt x="692626" y="115175"/>
                  </a:lnTo>
                  <a:cubicBezTo>
                    <a:pt x="692626" y="149980"/>
                    <a:pt x="664410" y="178196"/>
                    <a:pt x="629605" y="178196"/>
                  </a:cubicBezTo>
                  <a:lnTo>
                    <a:pt x="63021" y="178196"/>
                  </a:lnTo>
                  <a:cubicBezTo>
                    <a:pt x="28215" y="178196"/>
                    <a:pt x="0" y="149980"/>
                    <a:pt x="0" y="115175"/>
                  </a:cubicBezTo>
                  <a:lnTo>
                    <a:pt x="0" y="63021"/>
                  </a:lnTo>
                  <a:cubicBezTo>
                    <a:pt x="0" y="28215"/>
                    <a:pt x="28215" y="0"/>
                    <a:pt x="63021" y="0"/>
                  </a:cubicBezTo>
                  <a:close/>
                </a:path>
              </a:pathLst>
            </a:custGeom>
            <a:solidFill>
              <a:srgbClr val="F6D04A"/>
            </a:solidFill>
          </p:spPr>
          <p:txBody>
            <a:bodyPr/>
            <a:lstStyle/>
            <a:p>
              <a:endParaRPr lang="en-ID"/>
            </a:p>
          </p:txBody>
        </p:sp>
        <p:sp>
          <p:nvSpPr>
            <p:cNvPr id="8" name="TextBox 8"/>
            <p:cNvSpPr txBox="1"/>
            <p:nvPr/>
          </p:nvSpPr>
          <p:spPr>
            <a:xfrm>
              <a:off x="0" y="-38100"/>
              <a:ext cx="692626" cy="21629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627094" y="602025"/>
            <a:ext cx="6596413" cy="1926358"/>
            <a:chOff x="0" y="0"/>
            <a:chExt cx="1377456" cy="402260"/>
          </a:xfrm>
        </p:grpSpPr>
        <p:sp>
          <p:nvSpPr>
            <p:cNvPr id="10" name="Freeform 10"/>
            <p:cNvSpPr/>
            <p:nvPr/>
          </p:nvSpPr>
          <p:spPr>
            <a:xfrm>
              <a:off x="0" y="0"/>
              <a:ext cx="1377456" cy="402260"/>
            </a:xfrm>
            <a:custGeom>
              <a:avLst/>
              <a:gdLst/>
              <a:ahLst/>
              <a:cxnLst/>
              <a:rect l="l" t="t" r="r" b="b"/>
              <a:pathLst>
                <a:path w="1377456" h="402260">
                  <a:moveTo>
                    <a:pt x="31689" y="0"/>
                  </a:moveTo>
                  <a:lnTo>
                    <a:pt x="1345767" y="0"/>
                  </a:lnTo>
                  <a:cubicBezTo>
                    <a:pt x="1354171" y="0"/>
                    <a:pt x="1362231" y="3339"/>
                    <a:pt x="1368174" y="9281"/>
                  </a:cubicBezTo>
                  <a:cubicBezTo>
                    <a:pt x="1374117" y="15224"/>
                    <a:pt x="1377456" y="23284"/>
                    <a:pt x="1377456" y="31689"/>
                  </a:cubicBezTo>
                  <a:lnTo>
                    <a:pt x="1377456" y="370571"/>
                  </a:lnTo>
                  <a:cubicBezTo>
                    <a:pt x="1377456" y="378976"/>
                    <a:pt x="1374117" y="387036"/>
                    <a:pt x="1368174" y="392978"/>
                  </a:cubicBezTo>
                  <a:cubicBezTo>
                    <a:pt x="1362231" y="398921"/>
                    <a:pt x="1354171" y="402260"/>
                    <a:pt x="1345767" y="402260"/>
                  </a:cubicBezTo>
                  <a:lnTo>
                    <a:pt x="31689" y="402260"/>
                  </a:lnTo>
                  <a:cubicBezTo>
                    <a:pt x="23284" y="402260"/>
                    <a:pt x="15224" y="398921"/>
                    <a:pt x="9281" y="392978"/>
                  </a:cubicBezTo>
                  <a:cubicBezTo>
                    <a:pt x="3339" y="387036"/>
                    <a:pt x="0" y="378976"/>
                    <a:pt x="0" y="370571"/>
                  </a:cubicBezTo>
                  <a:lnTo>
                    <a:pt x="0" y="31689"/>
                  </a:lnTo>
                  <a:cubicBezTo>
                    <a:pt x="0" y="23284"/>
                    <a:pt x="3339" y="15224"/>
                    <a:pt x="9281" y="9281"/>
                  </a:cubicBezTo>
                  <a:cubicBezTo>
                    <a:pt x="15224" y="3339"/>
                    <a:pt x="23284" y="0"/>
                    <a:pt x="31689" y="0"/>
                  </a:cubicBezTo>
                  <a:close/>
                </a:path>
              </a:pathLst>
            </a:custGeom>
            <a:solidFill>
              <a:srgbClr val="FFE922"/>
            </a:solidFill>
          </p:spPr>
          <p:txBody>
            <a:bodyPr/>
            <a:lstStyle/>
            <a:p>
              <a:endParaRPr lang="en-ID"/>
            </a:p>
          </p:txBody>
        </p:sp>
        <p:sp>
          <p:nvSpPr>
            <p:cNvPr id="11" name="TextBox 11"/>
            <p:cNvSpPr txBox="1"/>
            <p:nvPr/>
          </p:nvSpPr>
          <p:spPr>
            <a:xfrm>
              <a:off x="0" y="-38100"/>
              <a:ext cx="1377456" cy="44036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7796233" y="1455375"/>
            <a:ext cx="9819915" cy="2031148"/>
            <a:chOff x="0" y="0"/>
            <a:chExt cx="2050584" cy="424142"/>
          </a:xfrm>
        </p:grpSpPr>
        <p:sp>
          <p:nvSpPr>
            <p:cNvPr id="13" name="Freeform 13"/>
            <p:cNvSpPr/>
            <p:nvPr/>
          </p:nvSpPr>
          <p:spPr>
            <a:xfrm>
              <a:off x="0" y="0"/>
              <a:ext cx="2050584" cy="424142"/>
            </a:xfrm>
            <a:custGeom>
              <a:avLst/>
              <a:gdLst/>
              <a:ahLst/>
              <a:cxnLst/>
              <a:rect l="l" t="t" r="r" b="b"/>
              <a:pathLst>
                <a:path w="2050584" h="424142">
                  <a:moveTo>
                    <a:pt x="21287" y="0"/>
                  </a:moveTo>
                  <a:lnTo>
                    <a:pt x="2029297" y="0"/>
                  </a:lnTo>
                  <a:cubicBezTo>
                    <a:pt x="2041054" y="0"/>
                    <a:pt x="2050584" y="9530"/>
                    <a:pt x="2050584" y="21287"/>
                  </a:cubicBezTo>
                  <a:lnTo>
                    <a:pt x="2050584" y="402856"/>
                  </a:lnTo>
                  <a:cubicBezTo>
                    <a:pt x="2050584" y="414612"/>
                    <a:pt x="2041054" y="424142"/>
                    <a:pt x="2029297" y="424142"/>
                  </a:cubicBezTo>
                  <a:lnTo>
                    <a:pt x="21287" y="424142"/>
                  </a:lnTo>
                  <a:cubicBezTo>
                    <a:pt x="9530" y="424142"/>
                    <a:pt x="0" y="414612"/>
                    <a:pt x="0" y="402856"/>
                  </a:cubicBezTo>
                  <a:lnTo>
                    <a:pt x="0" y="21287"/>
                  </a:lnTo>
                  <a:cubicBezTo>
                    <a:pt x="0" y="9530"/>
                    <a:pt x="9530" y="0"/>
                    <a:pt x="21287" y="0"/>
                  </a:cubicBezTo>
                  <a:close/>
                </a:path>
              </a:pathLst>
            </a:custGeom>
            <a:solidFill>
              <a:srgbClr val="F6D04A"/>
            </a:solidFill>
          </p:spPr>
          <p:txBody>
            <a:bodyPr/>
            <a:lstStyle/>
            <a:p>
              <a:endParaRPr lang="en-ID"/>
            </a:p>
          </p:txBody>
        </p:sp>
        <p:sp>
          <p:nvSpPr>
            <p:cNvPr id="14" name="TextBox 14"/>
            <p:cNvSpPr txBox="1"/>
            <p:nvPr/>
          </p:nvSpPr>
          <p:spPr>
            <a:xfrm>
              <a:off x="0" y="-38100"/>
              <a:ext cx="2050584" cy="462242"/>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317019">
            <a:off x="15569650" y="7283957"/>
            <a:ext cx="4092996" cy="2880446"/>
          </a:xfrm>
          <a:custGeom>
            <a:avLst/>
            <a:gdLst/>
            <a:ahLst/>
            <a:cxnLst/>
            <a:rect l="l" t="t" r="r" b="b"/>
            <a:pathLst>
              <a:path w="4092996" h="2880446">
                <a:moveTo>
                  <a:pt x="0" y="0"/>
                </a:moveTo>
                <a:lnTo>
                  <a:pt x="4092996" y="0"/>
                </a:lnTo>
                <a:lnTo>
                  <a:pt x="4092996" y="2880445"/>
                </a:lnTo>
                <a:lnTo>
                  <a:pt x="0" y="2880445"/>
                </a:lnTo>
                <a:lnTo>
                  <a:pt x="0" y="0"/>
                </a:lnTo>
                <a:close/>
              </a:path>
            </a:pathLst>
          </a:custGeom>
          <a:blipFill>
            <a:blip r:embed="rId4"/>
            <a:stretch>
              <a:fillRect/>
            </a:stretch>
          </a:blipFill>
        </p:spPr>
        <p:txBody>
          <a:bodyPr/>
          <a:lstStyle/>
          <a:p>
            <a:endParaRPr lang="en-ID"/>
          </a:p>
        </p:txBody>
      </p:sp>
      <p:grpSp>
        <p:nvGrpSpPr>
          <p:cNvPr id="16" name="Group 16"/>
          <p:cNvGrpSpPr/>
          <p:nvPr/>
        </p:nvGrpSpPr>
        <p:grpSpPr>
          <a:xfrm>
            <a:off x="596676" y="2929286"/>
            <a:ext cx="6136054" cy="6439231"/>
            <a:chOff x="0" y="0"/>
            <a:chExt cx="1281324" cy="1344633"/>
          </a:xfrm>
        </p:grpSpPr>
        <p:sp>
          <p:nvSpPr>
            <p:cNvPr id="17" name="Freeform 17"/>
            <p:cNvSpPr/>
            <p:nvPr/>
          </p:nvSpPr>
          <p:spPr>
            <a:xfrm>
              <a:off x="0" y="0"/>
              <a:ext cx="1281324" cy="1344633"/>
            </a:xfrm>
            <a:custGeom>
              <a:avLst/>
              <a:gdLst/>
              <a:ahLst/>
              <a:cxnLst/>
              <a:rect l="l" t="t" r="r" b="b"/>
              <a:pathLst>
                <a:path w="1281324" h="1344633">
                  <a:moveTo>
                    <a:pt x="34066" y="0"/>
                  </a:moveTo>
                  <a:lnTo>
                    <a:pt x="1247258" y="0"/>
                  </a:lnTo>
                  <a:cubicBezTo>
                    <a:pt x="1256293" y="0"/>
                    <a:pt x="1264958" y="3589"/>
                    <a:pt x="1271346" y="9978"/>
                  </a:cubicBezTo>
                  <a:cubicBezTo>
                    <a:pt x="1277735" y="16366"/>
                    <a:pt x="1281324" y="25031"/>
                    <a:pt x="1281324" y="34066"/>
                  </a:cubicBezTo>
                  <a:lnTo>
                    <a:pt x="1281324" y="1310567"/>
                  </a:lnTo>
                  <a:cubicBezTo>
                    <a:pt x="1281324" y="1329381"/>
                    <a:pt x="1266072" y="1344633"/>
                    <a:pt x="1247258" y="1344633"/>
                  </a:cubicBezTo>
                  <a:lnTo>
                    <a:pt x="34066" y="1344633"/>
                  </a:lnTo>
                  <a:cubicBezTo>
                    <a:pt x="25031" y="1344633"/>
                    <a:pt x="16366" y="1341044"/>
                    <a:pt x="9978" y="1334655"/>
                  </a:cubicBezTo>
                  <a:cubicBezTo>
                    <a:pt x="3589" y="1328267"/>
                    <a:pt x="0" y="1319602"/>
                    <a:pt x="0" y="1310567"/>
                  </a:cubicBezTo>
                  <a:lnTo>
                    <a:pt x="0" y="34066"/>
                  </a:lnTo>
                  <a:cubicBezTo>
                    <a:pt x="0" y="25031"/>
                    <a:pt x="3589" y="16366"/>
                    <a:pt x="9978" y="9978"/>
                  </a:cubicBezTo>
                  <a:cubicBezTo>
                    <a:pt x="16366" y="3589"/>
                    <a:pt x="25031" y="0"/>
                    <a:pt x="34066" y="0"/>
                  </a:cubicBezTo>
                  <a:close/>
                </a:path>
              </a:pathLst>
            </a:custGeom>
            <a:solidFill>
              <a:srgbClr val="F6D04A"/>
            </a:solidFill>
          </p:spPr>
          <p:txBody>
            <a:bodyPr/>
            <a:lstStyle/>
            <a:p>
              <a:endParaRPr lang="en-ID"/>
            </a:p>
          </p:txBody>
        </p:sp>
        <p:sp>
          <p:nvSpPr>
            <p:cNvPr id="18" name="TextBox 18"/>
            <p:cNvSpPr txBox="1"/>
            <p:nvPr/>
          </p:nvSpPr>
          <p:spPr>
            <a:xfrm>
              <a:off x="0" y="-38100"/>
              <a:ext cx="1281324" cy="1382733"/>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7596219" y="7101621"/>
            <a:ext cx="7621753" cy="1905438"/>
          </a:xfrm>
          <a:custGeom>
            <a:avLst/>
            <a:gdLst/>
            <a:ahLst/>
            <a:cxnLst/>
            <a:rect l="l" t="t" r="r" b="b"/>
            <a:pathLst>
              <a:path w="7621753" h="1905438">
                <a:moveTo>
                  <a:pt x="0" y="0"/>
                </a:moveTo>
                <a:lnTo>
                  <a:pt x="7621752" y="0"/>
                </a:lnTo>
                <a:lnTo>
                  <a:pt x="7621752" y="1905438"/>
                </a:lnTo>
                <a:lnTo>
                  <a:pt x="0" y="1905438"/>
                </a:lnTo>
                <a:lnTo>
                  <a:pt x="0" y="0"/>
                </a:lnTo>
                <a:close/>
              </a:path>
            </a:pathLst>
          </a:custGeom>
          <a:blipFill>
            <a:blip r:embed="rId5"/>
            <a:stretch>
              <a:fillRect/>
            </a:stretch>
          </a:blipFill>
        </p:spPr>
        <p:txBody>
          <a:bodyPr/>
          <a:lstStyle/>
          <a:p>
            <a:endParaRPr lang="en-ID"/>
          </a:p>
        </p:txBody>
      </p:sp>
      <p:sp>
        <p:nvSpPr>
          <p:cNvPr id="20" name="Freeform 20"/>
          <p:cNvSpPr/>
          <p:nvPr/>
        </p:nvSpPr>
        <p:spPr>
          <a:xfrm>
            <a:off x="7821218" y="3748281"/>
            <a:ext cx="9949511" cy="2790438"/>
          </a:xfrm>
          <a:custGeom>
            <a:avLst/>
            <a:gdLst/>
            <a:ahLst/>
            <a:cxnLst/>
            <a:rect l="l" t="t" r="r" b="b"/>
            <a:pathLst>
              <a:path w="9949511" h="2790438">
                <a:moveTo>
                  <a:pt x="0" y="0"/>
                </a:moveTo>
                <a:lnTo>
                  <a:pt x="9949512" y="0"/>
                </a:lnTo>
                <a:lnTo>
                  <a:pt x="9949512" y="2790438"/>
                </a:lnTo>
                <a:lnTo>
                  <a:pt x="0" y="2790438"/>
                </a:lnTo>
                <a:lnTo>
                  <a:pt x="0" y="0"/>
                </a:lnTo>
                <a:close/>
              </a:path>
            </a:pathLst>
          </a:custGeom>
          <a:blipFill>
            <a:blip r:embed="rId6"/>
            <a:stretch>
              <a:fillRect/>
            </a:stretch>
          </a:blipFill>
        </p:spPr>
        <p:txBody>
          <a:bodyPr/>
          <a:lstStyle/>
          <a:p>
            <a:endParaRPr lang="en-ID"/>
          </a:p>
        </p:txBody>
      </p:sp>
      <p:sp>
        <p:nvSpPr>
          <p:cNvPr id="21" name="TextBox 21"/>
          <p:cNvSpPr txBox="1"/>
          <p:nvPr/>
        </p:nvSpPr>
        <p:spPr>
          <a:xfrm>
            <a:off x="11131257" y="770570"/>
            <a:ext cx="2405991" cy="555653"/>
          </a:xfrm>
          <a:prstGeom prst="rect">
            <a:avLst/>
          </a:prstGeom>
        </p:spPr>
        <p:txBody>
          <a:bodyPr lIns="0" tIns="0" rIns="0" bIns="0" rtlCol="0" anchor="t">
            <a:spAutoFit/>
          </a:bodyPr>
          <a:lstStyle/>
          <a:p>
            <a:pPr algn="ctr">
              <a:lnSpc>
                <a:spcPts val="3577"/>
              </a:lnSpc>
            </a:pPr>
            <a:r>
              <a:rPr lang="en-US" sz="3472">
                <a:solidFill>
                  <a:srgbClr val="544541"/>
                </a:solidFill>
                <a:latin typeface="Jua"/>
                <a:ea typeface="Jua"/>
                <a:cs typeface="Jua"/>
                <a:sym typeface="Jua"/>
              </a:rPr>
              <a:t>Insight</a:t>
            </a:r>
          </a:p>
        </p:txBody>
      </p:sp>
      <p:sp>
        <p:nvSpPr>
          <p:cNvPr id="22" name="TextBox 22"/>
          <p:cNvSpPr txBox="1"/>
          <p:nvPr/>
        </p:nvSpPr>
        <p:spPr>
          <a:xfrm>
            <a:off x="827897" y="808670"/>
            <a:ext cx="6194807" cy="1522593"/>
          </a:xfrm>
          <a:prstGeom prst="rect">
            <a:avLst/>
          </a:prstGeom>
        </p:spPr>
        <p:txBody>
          <a:bodyPr lIns="0" tIns="0" rIns="0" bIns="0" rtlCol="0" anchor="t">
            <a:spAutoFit/>
          </a:bodyPr>
          <a:lstStyle/>
          <a:p>
            <a:pPr marL="0" lvl="0" indent="0" algn="ctr">
              <a:lnSpc>
                <a:spcPts val="4028"/>
              </a:lnSpc>
            </a:pPr>
            <a:r>
              <a:rPr lang="en-US" sz="3472" b="1">
                <a:solidFill>
                  <a:srgbClr val="190A03"/>
                </a:solidFill>
                <a:latin typeface="DM Sans Bold"/>
                <a:ea typeface="DM Sans Bold"/>
                <a:cs typeface="DM Sans Bold"/>
                <a:sym typeface="DM Sans Bold"/>
              </a:rPr>
              <a:t>Perbandingan Laki Laki dan Perempuan berdasarkan keuntungan yang diperoleh</a:t>
            </a:r>
          </a:p>
        </p:txBody>
      </p:sp>
      <p:sp>
        <p:nvSpPr>
          <p:cNvPr id="23" name="TextBox 23"/>
          <p:cNvSpPr txBox="1"/>
          <p:nvPr/>
        </p:nvSpPr>
        <p:spPr>
          <a:xfrm>
            <a:off x="7796233" y="1710465"/>
            <a:ext cx="10055273" cy="1386840"/>
          </a:xfrm>
          <a:prstGeom prst="rect">
            <a:avLst/>
          </a:prstGeom>
        </p:spPr>
        <p:txBody>
          <a:bodyPr lIns="0" tIns="0" rIns="0" bIns="0" rtlCol="0" anchor="t">
            <a:spAutoFit/>
          </a:bodyPr>
          <a:lstStyle/>
          <a:p>
            <a:pPr marL="669293" lvl="1" indent="-334646" algn="l">
              <a:lnSpc>
                <a:spcPts val="3596"/>
              </a:lnSpc>
              <a:buFont typeface="Arial"/>
              <a:buChar char="•"/>
            </a:pPr>
            <a:r>
              <a:rPr lang="en-US" sz="3100">
                <a:solidFill>
                  <a:srgbClr val="190A03"/>
                </a:solidFill>
                <a:latin typeface="Jua"/>
                <a:ea typeface="Jua"/>
                <a:cs typeface="Jua"/>
                <a:sym typeface="Jua"/>
              </a:rPr>
              <a:t>Perempuan cenderung sering belanja di warmindo ini</a:t>
            </a:r>
          </a:p>
          <a:p>
            <a:pPr marL="669293" lvl="1" indent="-334646" algn="l">
              <a:lnSpc>
                <a:spcPts val="3596"/>
              </a:lnSpc>
              <a:buFont typeface="Arial"/>
              <a:buChar char="•"/>
            </a:pPr>
            <a:r>
              <a:rPr lang="en-US" sz="3100">
                <a:solidFill>
                  <a:srgbClr val="190A03"/>
                </a:solidFill>
                <a:latin typeface="Jua"/>
                <a:ea typeface="Jua"/>
                <a:cs typeface="Jua"/>
                <a:sym typeface="Jua"/>
              </a:rPr>
              <a:t>Menu yang dimiliki cukup menarik bagi perempuan</a:t>
            </a:r>
          </a:p>
          <a:p>
            <a:pPr marL="626114" lvl="1" indent="-313057" algn="l">
              <a:lnSpc>
                <a:spcPts val="3364"/>
              </a:lnSpc>
              <a:buFont typeface="Arial"/>
              <a:buChar char="•"/>
            </a:pPr>
            <a:r>
              <a:rPr lang="en-US" sz="2900" u="none" strike="noStrike">
                <a:solidFill>
                  <a:srgbClr val="190A03"/>
                </a:solidFill>
                <a:latin typeface="Jua"/>
                <a:ea typeface="Jua"/>
                <a:cs typeface="Jua"/>
                <a:sym typeface="Jua"/>
              </a:rPr>
              <a:t>Keuntungan dari perempuan lebih besar 27% dari laki-laki</a:t>
            </a:r>
          </a:p>
        </p:txBody>
      </p:sp>
      <p:sp>
        <p:nvSpPr>
          <p:cNvPr id="24" name="TextBox 24"/>
          <p:cNvSpPr txBox="1"/>
          <p:nvPr/>
        </p:nvSpPr>
        <p:spPr>
          <a:xfrm>
            <a:off x="-4953207" y="4218715"/>
            <a:ext cx="5827759" cy="692912"/>
          </a:xfrm>
          <a:prstGeom prst="rect">
            <a:avLst/>
          </a:prstGeom>
        </p:spPr>
        <p:txBody>
          <a:bodyPr lIns="0" tIns="0" rIns="0" bIns="0" rtlCol="0" anchor="t">
            <a:spAutoFit/>
          </a:bodyPr>
          <a:lstStyle/>
          <a:p>
            <a:pPr algn="ctr">
              <a:lnSpc>
                <a:spcPts val="4428"/>
              </a:lnSpc>
            </a:pPr>
            <a:r>
              <a:rPr lang="en-US" sz="4299">
                <a:solidFill>
                  <a:srgbClr val="544541"/>
                </a:solidFill>
                <a:latin typeface="Jua"/>
                <a:ea typeface="Jua"/>
                <a:cs typeface="Jua"/>
                <a:sym typeface="Jua"/>
              </a:rPr>
              <a:t>Kesimpulan</a:t>
            </a:r>
          </a:p>
        </p:txBody>
      </p:sp>
      <p:sp>
        <p:nvSpPr>
          <p:cNvPr id="25" name="TextBox 25"/>
          <p:cNvSpPr txBox="1"/>
          <p:nvPr/>
        </p:nvSpPr>
        <p:spPr>
          <a:xfrm>
            <a:off x="735614" y="3419848"/>
            <a:ext cx="5858177" cy="5948670"/>
          </a:xfrm>
          <a:prstGeom prst="rect">
            <a:avLst/>
          </a:prstGeom>
        </p:spPr>
        <p:txBody>
          <a:bodyPr lIns="0" tIns="0" rIns="0" bIns="0" rtlCol="0" anchor="t">
            <a:spAutoFit/>
          </a:bodyPr>
          <a:lstStyle/>
          <a:p>
            <a:pPr marL="620283" lvl="1" indent="-310141" algn="l">
              <a:lnSpc>
                <a:spcPts val="3332"/>
              </a:lnSpc>
              <a:buFont typeface="Arial"/>
              <a:buChar char="•"/>
            </a:pPr>
            <a:r>
              <a:rPr lang="en-US" sz="2873">
                <a:solidFill>
                  <a:srgbClr val="190A03"/>
                </a:solidFill>
                <a:latin typeface="Jua"/>
                <a:ea typeface="Jua"/>
                <a:cs typeface="Jua"/>
                <a:sym typeface="Jua"/>
              </a:rPr>
              <a:t>Memberikan pemberian fasilitas Wi-Fi gratis dan cepat terutama pada pengguanan game</a:t>
            </a:r>
          </a:p>
          <a:p>
            <a:pPr algn="l">
              <a:lnSpc>
                <a:spcPts val="3332"/>
              </a:lnSpc>
            </a:pPr>
            <a:endParaRPr lang="en-US" sz="2873">
              <a:solidFill>
                <a:srgbClr val="190A03"/>
              </a:solidFill>
              <a:latin typeface="Jua"/>
              <a:ea typeface="Jua"/>
              <a:cs typeface="Jua"/>
              <a:sym typeface="Jua"/>
            </a:endParaRPr>
          </a:p>
          <a:p>
            <a:pPr marL="620283" lvl="1" indent="-310141" algn="l">
              <a:lnSpc>
                <a:spcPts val="3332"/>
              </a:lnSpc>
              <a:buFont typeface="Arial"/>
              <a:buChar char="•"/>
            </a:pPr>
            <a:r>
              <a:rPr lang="en-US" sz="2873">
                <a:solidFill>
                  <a:srgbClr val="190A03"/>
                </a:solidFill>
                <a:latin typeface="Jua"/>
                <a:ea typeface="Jua"/>
                <a:cs typeface="Jua"/>
                <a:sym typeface="Jua"/>
              </a:rPr>
              <a:t>Mengadakan turnamen game online untuk menarik banyak pengunjung laki-laki dengan hadiah promo menu</a:t>
            </a:r>
          </a:p>
          <a:p>
            <a:pPr algn="l">
              <a:lnSpc>
                <a:spcPts val="3332"/>
              </a:lnSpc>
            </a:pPr>
            <a:endParaRPr lang="en-US" sz="2873">
              <a:solidFill>
                <a:srgbClr val="190A03"/>
              </a:solidFill>
              <a:latin typeface="Jua"/>
              <a:ea typeface="Jua"/>
              <a:cs typeface="Jua"/>
              <a:sym typeface="Jua"/>
            </a:endParaRPr>
          </a:p>
          <a:p>
            <a:pPr marL="620283" lvl="1" indent="-310141" algn="l">
              <a:lnSpc>
                <a:spcPts val="3332"/>
              </a:lnSpc>
              <a:buFont typeface="Arial"/>
              <a:buChar char="•"/>
            </a:pPr>
            <a:r>
              <a:rPr lang="en-US" sz="2873" u="none" strike="noStrike">
                <a:solidFill>
                  <a:srgbClr val="190A03"/>
                </a:solidFill>
                <a:latin typeface="Jua"/>
                <a:ea typeface="Jua"/>
                <a:cs typeface="Jua"/>
                <a:sym typeface="Jua"/>
              </a:rPr>
              <a:t>Menambah menu yang disesuaikan  selera laki-laki  dengan mengadakan survei terlebih dahulu</a:t>
            </a:r>
          </a:p>
        </p:txBody>
      </p:sp>
      <p:sp>
        <p:nvSpPr>
          <p:cNvPr id="26" name="TextBox 26"/>
          <p:cNvSpPr txBox="1"/>
          <p:nvPr/>
        </p:nvSpPr>
        <p:spPr>
          <a:xfrm>
            <a:off x="2461707" y="2930870"/>
            <a:ext cx="2405991" cy="555653"/>
          </a:xfrm>
          <a:prstGeom prst="rect">
            <a:avLst/>
          </a:prstGeom>
        </p:spPr>
        <p:txBody>
          <a:bodyPr lIns="0" tIns="0" rIns="0" bIns="0" rtlCol="0" anchor="t">
            <a:spAutoFit/>
          </a:bodyPr>
          <a:lstStyle/>
          <a:p>
            <a:pPr algn="ctr">
              <a:lnSpc>
                <a:spcPts val="3577"/>
              </a:lnSpc>
            </a:pPr>
            <a:r>
              <a:rPr lang="en-US" sz="3472">
                <a:solidFill>
                  <a:srgbClr val="544541"/>
                </a:solidFill>
                <a:latin typeface="Jua"/>
                <a:ea typeface="Jua"/>
                <a:cs typeface="Jua"/>
                <a:sym typeface="Jua"/>
              </a:rPr>
              <a:t>Rekomendasi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D2C00"/>
        </a:solidFill>
        <a:effectLst/>
      </p:bgPr>
    </p:bg>
    <p:spTree>
      <p:nvGrpSpPr>
        <p:cNvPr id="1" name=""/>
        <p:cNvGrpSpPr/>
        <p:nvPr/>
      </p:nvGrpSpPr>
      <p:grpSpPr>
        <a:xfrm>
          <a:off x="0" y="0"/>
          <a:ext cx="0" cy="0"/>
          <a:chOff x="0" y="0"/>
          <a:chExt cx="0" cy="0"/>
        </a:xfrm>
      </p:grpSpPr>
      <p:grpSp>
        <p:nvGrpSpPr>
          <p:cNvPr id="2" name="Group 2"/>
          <p:cNvGrpSpPr/>
          <p:nvPr/>
        </p:nvGrpSpPr>
        <p:grpSpPr>
          <a:xfrm>
            <a:off x="874553" y="1792781"/>
            <a:ext cx="16384747" cy="3086100"/>
            <a:chOff x="0" y="0"/>
            <a:chExt cx="4315324" cy="812800"/>
          </a:xfrm>
        </p:grpSpPr>
        <p:sp>
          <p:nvSpPr>
            <p:cNvPr id="3" name="Freeform 3"/>
            <p:cNvSpPr/>
            <p:nvPr/>
          </p:nvSpPr>
          <p:spPr>
            <a:xfrm>
              <a:off x="0" y="0"/>
              <a:ext cx="4315325" cy="812800"/>
            </a:xfrm>
            <a:custGeom>
              <a:avLst/>
              <a:gdLst/>
              <a:ahLst/>
              <a:cxnLst/>
              <a:rect l="l" t="t" r="r" b="b"/>
              <a:pathLst>
                <a:path w="4315325" h="812800">
                  <a:moveTo>
                    <a:pt x="0" y="0"/>
                  </a:moveTo>
                  <a:lnTo>
                    <a:pt x="4315325" y="0"/>
                  </a:lnTo>
                  <a:lnTo>
                    <a:pt x="4315325" y="812800"/>
                  </a:lnTo>
                  <a:lnTo>
                    <a:pt x="0" y="812800"/>
                  </a:lnTo>
                  <a:close/>
                </a:path>
              </a:pathLst>
            </a:custGeom>
            <a:solidFill>
              <a:srgbClr val="2570C3"/>
            </a:solidFill>
            <a:ln w="647700" cap="sq">
              <a:solidFill>
                <a:srgbClr val="000000"/>
              </a:solidFill>
              <a:prstDash val="solid"/>
              <a:miter/>
            </a:ln>
          </p:spPr>
          <p:txBody>
            <a:bodyPr/>
            <a:lstStyle/>
            <a:p>
              <a:endParaRPr lang="en-ID"/>
            </a:p>
          </p:txBody>
        </p:sp>
        <p:sp>
          <p:nvSpPr>
            <p:cNvPr id="4" name="TextBox 4"/>
            <p:cNvSpPr txBox="1"/>
            <p:nvPr/>
          </p:nvSpPr>
          <p:spPr>
            <a:xfrm>
              <a:off x="0" y="-38100"/>
              <a:ext cx="4315324"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12986" y="482100"/>
            <a:ext cx="17438520" cy="9098784"/>
            <a:chOff x="0" y="0"/>
            <a:chExt cx="3641492" cy="1899998"/>
          </a:xfrm>
        </p:grpSpPr>
        <p:sp>
          <p:nvSpPr>
            <p:cNvPr id="6" name="Freeform 6"/>
            <p:cNvSpPr/>
            <p:nvPr/>
          </p:nvSpPr>
          <p:spPr>
            <a:xfrm>
              <a:off x="0" y="0"/>
              <a:ext cx="3641492" cy="1899998"/>
            </a:xfrm>
            <a:custGeom>
              <a:avLst/>
              <a:gdLst/>
              <a:ahLst/>
              <a:cxnLst/>
              <a:rect l="l" t="t" r="r" b="b"/>
              <a:pathLst>
                <a:path w="3641492" h="1899998">
                  <a:moveTo>
                    <a:pt x="11987" y="0"/>
                  </a:moveTo>
                  <a:lnTo>
                    <a:pt x="3629506" y="0"/>
                  </a:lnTo>
                  <a:cubicBezTo>
                    <a:pt x="3636126" y="0"/>
                    <a:pt x="3641492" y="5367"/>
                    <a:pt x="3641492" y="11987"/>
                  </a:cubicBezTo>
                  <a:lnTo>
                    <a:pt x="3641492" y="1888011"/>
                  </a:lnTo>
                  <a:cubicBezTo>
                    <a:pt x="3641492" y="1894631"/>
                    <a:pt x="3636126" y="1899998"/>
                    <a:pt x="3629506" y="1899998"/>
                  </a:cubicBezTo>
                  <a:lnTo>
                    <a:pt x="11987" y="1899998"/>
                  </a:lnTo>
                  <a:cubicBezTo>
                    <a:pt x="5367" y="1899998"/>
                    <a:pt x="0" y="1894631"/>
                    <a:pt x="0" y="1888011"/>
                  </a:cubicBezTo>
                  <a:lnTo>
                    <a:pt x="0" y="11987"/>
                  </a:lnTo>
                  <a:cubicBezTo>
                    <a:pt x="0" y="5367"/>
                    <a:pt x="5367" y="0"/>
                    <a:pt x="11987" y="0"/>
                  </a:cubicBezTo>
                  <a:close/>
                </a:path>
              </a:pathLst>
            </a:custGeom>
            <a:solidFill>
              <a:srgbClr val="F2F2F2"/>
            </a:solidFill>
          </p:spPr>
          <p:txBody>
            <a:bodyPr/>
            <a:lstStyle/>
            <a:p>
              <a:endParaRPr lang="en-ID"/>
            </a:p>
          </p:txBody>
        </p:sp>
        <p:sp>
          <p:nvSpPr>
            <p:cNvPr id="7" name="TextBox 7"/>
            <p:cNvSpPr txBox="1"/>
            <p:nvPr/>
          </p:nvSpPr>
          <p:spPr>
            <a:xfrm>
              <a:off x="0" y="-38100"/>
              <a:ext cx="3641492" cy="193809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992098" y="482100"/>
            <a:ext cx="6596413" cy="688461"/>
            <a:chOff x="0" y="0"/>
            <a:chExt cx="1377456" cy="143764"/>
          </a:xfrm>
        </p:grpSpPr>
        <p:sp>
          <p:nvSpPr>
            <p:cNvPr id="9" name="Freeform 9"/>
            <p:cNvSpPr/>
            <p:nvPr/>
          </p:nvSpPr>
          <p:spPr>
            <a:xfrm>
              <a:off x="0" y="0"/>
              <a:ext cx="1377456" cy="143764"/>
            </a:xfrm>
            <a:custGeom>
              <a:avLst/>
              <a:gdLst/>
              <a:ahLst/>
              <a:cxnLst/>
              <a:rect l="l" t="t" r="r" b="b"/>
              <a:pathLst>
                <a:path w="1377456" h="143764">
                  <a:moveTo>
                    <a:pt x="31689" y="0"/>
                  </a:moveTo>
                  <a:lnTo>
                    <a:pt x="1345767" y="0"/>
                  </a:lnTo>
                  <a:cubicBezTo>
                    <a:pt x="1354171" y="0"/>
                    <a:pt x="1362231" y="3339"/>
                    <a:pt x="1368174" y="9281"/>
                  </a:cubicBezTo>
                  <a:cubicBezTo>
                    <a:pt x="1374117" y="15224"/>
                    <a:pt x="1377456" y="23284"/>
                    <a:pt x="1377456" y="31689"/>
                  </a:cubicBezTo>
                  <a:lnTo>
                    <a:pt x="1377456" y="112075"/>
                  </a:lnTo>
                  <a:cubicBezTo>
                    <a:pt x="1377456" y="120479"/>
                    <a:pt x="1374117" y="128539"/>
                    <a:pt x="1368174" y="134482"/>
                  </a:cubicBezTo>
                  <a:cubicBezTo>
                    <a:pt x="1362231" y="140425"/>
                    <a:pt x="1354171" y="143764"/>
                    <a:pt x="1345767" y="143764"/>
                  </a:cubicBezTo>
                  <a:lnTo>
                    <a:pt x="31689" y="143764"/>
                  </a:lnTo>
                  <a:cubicBezTo>
                    <a:pt x="23284" y="143764"/>
                    <a:pt x="15224" y="140425"/>
                    <a:pt x="9281" y="134482"/>
                  </a:cubicBezTo>
                  <a:cubicBezTo>
                    <a:pt x="3339" y="128539"/>
                    <a:pt x="0" y="120479"/>
                    <a:pt x="0" y="112075"/>
                  </a:cubicBezTo>
                  <a:lnTo>
                    <a:pt x="0" y="31689"/>
                  </a:lnTo>
                  <a:cubicBezTo>
                    <a:pt x="0" y="23284"/>
                    <a:pt x="3339" y="15224"/>
                    <a:pt x="9281" y="9281"/>
                  </a:cubicBezTo>
                  <a:cubicBezTo>
                    <a:pt x="15224" y="3339"/>
                    <a:pt x="23284" y="0"/>
                    <a:pt x="31689" y="0"/>
                  </a:cubicBezTo>
                  <a:close/>
                </a:path>
              </a:pathLst>
            </a:custGeom>
            <a:solidFill>
              <a:srgbClr val="2CFF61"/>
            </a:solidFill>
          </p:spPr>
          <p:txBody>
            <a:bodyPr/>
            <a:lstStyle/>
            <a:p>
              <a:endParaRPr lang="en-ID"/>
            </a:p>
          </p:txBody>
        </p:sp>
        <p:sp>
          <p:nvSpPr>
            <p:cNvPr id="10" name="TextBox 10"/>
            <p:cNvSpPr txBox="1"/>
            <p:nvPr/>
          </p:nvSpPr>
          <p:spPr>
            <a:xfrm>
              <a:off x="0" y="-38100"/>
              <a:ext cx="1377456" cy="18186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317019">
            <a:off x="16514636" y="7666451"/>
            <a:ext cx="4092996" cy="2880446"/>
          </a:xfrm>
          <a:custGeom>
            <a:avLst/>
            <a:gdLst/>
            <a:ahLst/>
            <a:cxnLst/>
            <a:rect l="l" t="t" r="r" b="b"/>
            <a:pathLst>
              <a:path w="4092996" h="2880446">
                <a:moveTo>
                  <a:pt x="0" y="0"/>
                </a:moveTo>
                <a:lnTo>
                  <a:pt x="4092995" y="0"/>
                </a:lnTo>
                <a:lnTo>
                  <a:pt x="4092995" y="2880445"/>
                </a:lnTo>
                <a:lnTo>
                  <a:pt x="0" y="2880445"/>
                </a:lnTo>
                <a:lnTo>
                  <a:pt x="0" y="0"/>
                </a:lnTo>
                <a:close/>
              </a:path>
            </a:pathLst>
          </a:custGeom>
          <a:blipFill>
            <a:blip r:embed="rId2"/>
            <a:stretch>
              <a:fillRect/>
            </a:stretch>
          </a:blipFill>
        </p:spPr>
        <p:txBody>
          <a:bodyPr/>
          <a:lstStyle/>
          <a:p>
            <a:endParaRPr lang="en-ID"/>
          </a:p>
        </p:txBody>
      </p:sp>
      <p:grpSp>
        <p:nvGrpSpPr>
          <p:cNvPr id="12" name="Group 12"/>
          <p:cNvGrpSpPr/>
          <p:nvPr/>
        </p:nvGrpSpPr>
        <p:grpSpPr>
          <a:xfrm>
            <a:off x="874553" y="1862528"/>
            <a:ext cx="7036040" cy="855371"/>
            <a:chOff x="0" y="0"/>
            <a:chExt cx="1469258" cy="178618"/>
          </a:xfrm>
        </p:grpSpPr>
        <p:sp>
          <p:nvSpPr>
            <p:cNvPr id="13" name="Freeform 13"/>
            <p:cNvSpPr/>
            <p:nvPr/>
          </p:nvSpPr>
          <p:spPr>
            <a:xfrm>
              <a:off x="0" y="0"/>
              <a:ext cx="1469258" cy="178618"/>
            </a:xfrm>
            <a:custGeom>
              <a:avLst/>
              <a:gdLst/>
              <a:ahLst/>
              <a:cxnLst/>
              <a:rect l="l" t="t" r="r" b="b"/>
              <a:pathLst>
                <a:path w="1469258" h="178618">
                  <a:moveTo>
                    <a:pt x="29709" y="0"/>
                  </a:moveTo>
                  <a:lnTo>
                    <a:pt x="1439549" y="0"/>
                  </a:lnTo>
                  <a:cubicBezTo>
                    <a:pt x="1455957" y="0"/>
                    <a:pt x="1469258" y="13301"/>
                    <a:pt x="1469258" y="29709"/>
                  </a:cubicBezTo>
                  <a:lnTo>
                    <a:pt x="1469258" y="148909"/>
                  </a:lnTo>
                  <a:cubicBezTo>
                    <a:pt x="1469258" y="156788"/>
                    <a:pt x="1466128" y="164345"/>
                    <a:pt x="1460557" y="169916"/>
                  </a:cubicBezTo>
                  <a:cubicBezTo>
                    <a:pt x="1454985" y="175488"/>
                    <a:pt x="1447429" y="178618"/>
                    <a:pt x="1439549" y="178618"/>
                  </a:cubicBezTo>
                  <a:lnTo>
                    <a:pt x="29709" y="178618"/>
                  </a:lnTo>
                  <a:cubicBezTo>
                    <a:pt x="21829" y="178618"/>
                    <a:pt x="14273" y="175488"/>
                    <a:pt x="8701" y="169916"/>
                  </a:cubicBezTo>
                  <a:cubicBezTo>
                    <a:pt x="3130" y="164345"/>
                    <a:pt x="0" y="156788"/>
                    <a:pt x="0" y="148909"/>
                  </a:cubicBezTo>
                  <a:lnTo>
                    <a:pt x="0" y="29709"/>
                  </a:lnTo>
                  <a:cubicBezTo>
                    <a:pt x="0" y="21829"/>
                    <a:pt x="3130" y="14273"/>
                    <a:pt x="8701" y="8701"/>
                  </a:cubicBezTo>
                  <a:cubicBezTo>
                    <a:pt x="14273" y="3130"/>
                    <a:pt x="21829" y="0"/>
                    <a:pt x="29709" y="0"/>
                  </a:cubicBezTo>
                  <a:close/>
                </a:path>
              </a:pathLst>
            </a:custGeom>
            <a:solidFill>
              <a:srgbClr val="BCD8A5"/>
            </a:solidFill>
          </p:spPr>
          <p:txBody>
            <a:bodyPr/>
            <a:lstStyle/>
            <a:p>
              <a:endParaRPr lang="en-ID"/>
            </a:p>
          </p:txBody>
        </p:sp>
        <p:sp>
          <p:nvSpPr>
            <p:cNvPr id="14" name="TextBox 14"/>
            <p:cNvSpPr txBox="1"/>
            <p:nvPr/>
          </p:nvSpPr>
          <p:spPr>
            <a:xfrm>
              <a:off x="0" y="-38100"/>
              <a:ext cx="1469258" cy="216718"/>
            </a:xfrm>
            <a:prstGeom prst="rect">
              <a:avLst/>
            </a:prstGeom>
          </p:spPr>
          <p:txBody>
            <a:bodyPr lIns="50800" tIns="50800" rIns="50800" bIns="50800" rtlCol="0" anchor="ctr"/>
            <a:lstStyle/>
            <a:p>
              <a:pPr algn="ctr">
                <a:lnSpc>
                  <a:spcPts val="2799"/>
                </a:lnSpc>
                <a:spcBef>
                  <a:spcPct val="0"/>
                </a:spcBef>
              </a:pPr>
              <a:r>
                <a:rPr lang="en-US" sz="1999" b="1">
                  <a:solidFill>
                    <a:srgbClr val="190A03"/>
                  </a:solidFill>
                  <a:latin typeface="Canva Sans Bold"/>
                  <a:ea typeface="Canva Sans Bold"/>
                  <a:cs typeface="Canva Sans Bold"/>
                  <a:sym typeface="Canva Sans Bold"/>
                </a:rPr>
                <a:t>Lebih banyak pelanggan</a:t>
              </a:r>
              <a:r>
                <a:rPr lang="en-US" sz="1999">
                  <a:solidFill>
                    <a:srgbClr val="190A03"/>
                  </a:solidFill>
                  <a:latin typeface="Canva Sans"/>
                  <a:ea typeface="Canva Sans"/>
                  <a:cs typeface="Canva Sans"/>
                  <a:sym typeface="Canva Sans"/>
                </a:rPr>
                <a:t> yang memesan secara</a:t>
              </a:r>
              <a:r>
                <a:rPr lang="en-US" sz="1999" b="1">
                  <a:solidFill>
                    <a:srgbClr val="190A03"/>
                  </a:solidFill>
                  <a:latin typeface="Canva Sans Bold"/>
                  <a:ea typeface="Canva Sans Bold"/>
                  <a:cs typeface="Canva Sans Bold"/>
                  <a:sym typeface="Canva Sans Bold"/>
                </a:rPr>
                <a:t> Dine In</a:t>
              </a:r>
            </a:p>
          </p:txBody>
        </p:sp>
      </p:grpSp>
      <p:grpSp>
        <p:nvGrpSpPr>
          <p:cNvPr id="15" name="Group 15"/>
          <p:cNvGrpSpPr/>
          <p:nvPr/>
        </p:nvGrpSpPr>
        <p:grpSpPr>
          <a:xfrm>
            <a:off x="10622232" y="2165665"/>
            <a:ext cx="6338551" cy="2091150"/>
            <a:chOff x="0" y="0"/>
            <a:chExt cx="1323609" cy="436672"/>
          </a:xfrm>
        </p:grpSpPr>
        <p:sp>
          <p:nvSpPr>
            <p:cNvPr id="16" name="Freeform 16"/>
            <p:cNvSpPr/>
            <p:nvPr/>
          </p:nvSpPr>
          <p:spPr>
            <a:xfrm>
              <a:off x="0" y="0"/>
              <a:ext cx="1323609" cy="436672"/>
            </a:xfrm>
            <a:custGeom>
              <a:avLst/>
              <a:gdLst/>
              <a:ahLst/>
              <a:cxnLst/>
              <a:rect l="l" t="t" r="r" b="b"/>
              <a:pathLst>
                <a:path w="1323609" h="436672">
                  <a:moveTo>
                    <a:pt x="32978" y="0"/>
                  </a:moveTo>
                  <a:lnTo>
                    <a:pt x="1290631" y="0"/>
                  </a:lnTo>
                  <a:cubicBezTo>
                    <a:pt x="1299378" y="0"/>
                    <a:pt x="1307766" y="3474"/>
                    <a:pt x="1313950" y="9659"/>
                  </a:cubicBezTo>
                  <a:cubicBezTo>
                    <a:pt x="1320135" y="15844"/>
                    <a:pt x="1323609" y="24232"/>
                    <a:pt x="1323609" y="32978"/>
                  </a:cubicBezTo>
                  <a:lnTo>
                    <a:pt x="1323609" y="403694"/>
                  </a:lnTo>
                  <a:cubicBezTo>
                    <a:pt x="1323609" y="412440"/>
                    <a:pt x="1320135" y="420828"/>
                    <a:pt x="1313950" y="427013"/>
                  </a:cubicBezTo>
                  <a:cubicBezTo>
                    <a:pt x="1307766" y="433197"/>
                    <a:pt x="1299378" y="436672"/>
                    <a:pt x="1290631" y="436672"/>
                  </a:cubicBezTo>
                  <a:lnTo>
                    <a:pt x="32978" y="436672"/>
                  </a:lnTo>
                  <a:cubicBezTo>
                    <a:pt x="24232" y="436672"/>
                    <a:pt x="15844" y="433197"/>
                    <a:pt x="9659" y="427013"/>
                  </a:cubicBezTo>
                  <a:cubicBezTo>
                    <a:pt x="3474" y="420828"/>
                    <a:pt x="0" y="412440"/>
                    <a:pt x="0" y="403694"/>
                  </a:cubicBezTo>
                  <a:lnTo>
                    <a:pt x="0" y="32978"/>
                  </a:lnTo>
                  <a:cubicBezTo>
                    <a:pt x="0" y="24232"/>
                    <a:pt x="3474" y="15844"/>
                    <a:pt x="9659" y="9659"/>
                  </a:cubicBezTo>
                  <a:cubicBezTo>
                    <a:pt x="15844" y="3474"/>
                    <a:pt x="24232" y="0"/>
                    <a:pt x="32978" y="0"/>
                  </a:cubicBezTo>
                  <a:close/>
                </a:path>
              </a:pathLst>
            </a:custGeom>
            <a:solidFill>
              <a:srgbClr val="BCD8A5"/>
            </a:solidFill>
          </p:spPr>
          <p:txBody>
            <a:bodyPr/>
            <a:lstStyle/>
            <a:p>
              <a:endParaRPr lang="en-ID"/>
            </a:p>
          </p:txBody>
        </p:sp>
        <p:sp>
          <p:nvSpPr>
            <p:cNvPr id="17" name="TextBox 17"/>
            <p:cNvSpPr txBox="1"/>
            <p:nvPr/>
          </p:nvSpPr>
          <p:spPr>
            <a:xfrm>
              <a:off x="0" y="-38100"/>
              <a:ext cx="1323609" cy="474772"/>
            </a:xfrm>
            <a:prstGeom prst="rect">
              <a:avLst/>
            </a:prstGeom>
          </p:spPr>
          <p:txBody>
            <a:bodyPr lIns="50800" tIns="50800" rIns="50800" bIns="50800" rtlCol="0" anchor="ctr"/>
            <a:lstStyle/>
            <a:p>
              <a:pPr algn="ctr">
                <a:lnSpc>
                  <a:spcPts val="3359"/>
                </a:lnSpc>
                <a:spcBef>
                  <a:spcPct val="0"/>
                </a:spcBef>
              </a:pPr>
              <a:r>
                <a:rPr lang="en-US" sz="2399">
                  <a:solidFill>
                    <a:srgbClr val="190A03"/>
                  </a:solidFill>
                  <a:latin typeface="Canva Sans"/>
                  <a:ea typeface="Canva Sans"/>
                  <a:cs typeface="Canva Sans"/>
                  <a:sym typeface="Canva Sans"/>
                </a:rPr>
                <a:t>Menyediaakan fasilitas nyaman dan bersih seperti </a:t>
              </a:r>
              <a:r>
                <a:rPr lang="en-US" sz="2399" b="1">
                  <a:solidFill>
                    <a:srgbClr val="190A03"/>
                  </a:solidFill>
                  <a:latin typeface="Canva Sans Bold"/>
                  <a:ea typeface="Canva Sans Bold"/>
                  <a:cs typeface="Canva Sans Bold"/>
                  <a:sym typeface="Canva Sans Bold"/>
                </a:rPr>
                <a:t>charger di tiap meja serta kipas angin atau AC.</a:t>
              </a:r>
            </a:p>
          </p:txBody>
        </p:sp>
      </p:grpSp>
      <p:grpSp>
        <p:nvGrpSpPr>
          <p:cNvPr id="18" name="Group 18"/>
          <p:cNvGrpSpPr/>
          <p:nvPr/>
        </p:nvGrpSpPr>
        <p:grpSpPr>
          <a:xfrm>
            <a:off x="874553" y="3491167"/>
            <a:ext cx="7036040" cy="879065"/>
            <a:chOff x="0" y="0"/>
            <a:chExt cx="1469258" cy="183565"/>
          </a:xfrm>
        </p:grpSpPr>
        <p:sp>
          <p:nvSpPr>
            <p:cNvPr id="19" name="Freeform 19"/>
            <p:cNvSpPr/>
            <p:nvPr/>
          </p:nvSpPr>
          <p:spPr>
            <a:xfrm>
              <a:off x="0" y="0"/>
              <a:ext cx="1469258" cy="183565"/>
            </a:xfrm>
            <a:custGeom>
              <a:avLst/>
              <a:gdLst/>
              <a:ahLst/>
              <a:cxnLst/>
              <a:rect l="l" t="t" r="r" b="b"/>
              <a:pathLst>
                <a:path w="1469258" h="183565">
                  <a:moveTo>
                    <a:pt x="29709" y="0"/>
                  </a:moveTo>
                  <a:lnTo>
                    <a:pt x="1439549" y="0"/>
                  </a:lnTo>
                  <a:cubicBezTo>
                    <a:pt x="1455957" y="0"/>
                    <a:pt x="1469258" y="13301"/>
                    <a:pt x="1469258" y="29709"/>
                  </a:cubicBezTo>
                  <a:lnTo>
                    <a:pt x="1469258" y="153857"/>
                  </a:lnTo>
                  <a:cubicBezTo>
                    <a:pt x="1469258" y="161736"/>
                    <a:pt x="1466128" y="169292"/>
                    <a:pt x="1460557" y="174864"/>
                  </a:cubicBezTo>
                  <a:cubicBezTo>
                    <a:pt x="1454985" y="180435"/>
                    <a:pt x="1447429" y="183565"/>
                    <a:pt x="1439549" y="183565"/>
                  </a:cubicBezTo>
                  <a:lnTo>
                    <a:pt x="29709" y="183565"/>
                  </a:lnTo>
                  <a:cubicBezTo>
                    <a:pt x="21829" y="183565"/>
                    <a:pt x="14273" y="180435"/>
                    <a:pt x="8701" y="174864"/>
                  </a:cubicBezTo>
                  <a:cubicBezTo>
                    <a:pt x="3130" y="169292"/>
                    <a:pt x="0" y="161736"/>
                    <a:pt x="0" y="153857"/>
                  </a:cubicBezTo>
                  <a:lnTo>
                    <a:pt x="0" y="29709"/>
                  </a:lnTo>
                  <a:cubicBezTo>
                    <a:pt x="0" y="21829"/>
                    <a:pt x="3130" y="14273"/>
                    <a:pt x="8701" y="8701"/>
                  </a:cubicBezTo>
                  <a:cubicBezTo>
                    <a:pt x="14273" y="3130"/>
                    <a:pt x="21829" y="0"/>
                    <a:pt x="29709" y="0"/>
                  </a:cubicBezTo>
                  <a:close/>
                </a:path>
              </a:pathLst>
            </a:custGeom>
            <a:solidFill>
              <a:srgbClr val="BCD8A5"/>
            </a:solidFill>
          </p:spPr>
          <p:txBody>
            <a:bodyPr/>
            <a:lstStyle/>
            <a:p>
              <a:endParaRPr lang="en-ID"/>
            </a:p>
          </p:txBody>
        </p:sp>
        <p:sp>
          <p:nvSpPr>
            <p:cNvPr id="20" name="TextBox 20"/>
            <p:cNvSpPr txBox="1"/>
            <p:nvPr/>
          </p:nvSpPr>
          <p:spPr>
            <a:xfrm>
              <a:off x="0" y="-38100"/>
              <a:ext cx="1469258" cy="221665"/>
            </a:xfrm>
            <a:prstGeom prst="rect">
              <a:avLst/>
            </a:prstGeom>
          </p:spPr>
          <p:txBody>
            <a:bodyPr lIns="50800" tIns="50800" rIns="50800" bIns="50800" rtlCol="0" anchor="ctr"/>
            <a:lstStyle/>
            <a:p>
              <a:pPr algn="ctr">
                <a:lnSpc>
                  <a:spcPts val="2799"/>
                </a:lnSpc>
                <a:spcBef>
                  <a:spcPct val="0"/>
                </a:spcBef>
              </a:pPr>
              <a:r>
                <a:rPr lang="en-US" sz="1999" b="1">
                  <a:solidFill>
                    <a:srgbClr val="190A03"/>
                  </a:solidFill>
                  <a:latin typeface="Canva Sans Bold"/>
                  <a:ea typeface="Canva Sans Bold"/>
                  <a:cs typeface="Canva Sans Bold"/>
                  <a:sym typeface="Canva Sans Bold"/>
                </a:rPr>
                <a:t>Perempuan</a:t>
              </a:r>
              <a:r>
                <a:rPr lang="en-US" sz="1999">
                  <a:solidFill>
                    <a:srgbClr val="190A03"/>
                  </a:solidFill>
                  <a:latin typeface="Canva Sans"/>
                  <a:ea typeface="Canva Sans"/>
                  <a:cs typeface="Canva Sans"/>
                  <a:sym typeface="Canva Sans"/>
                </a:rPr>
                <a:t> lebih menyukai membeli secara Dine-in dibanding </a:t>
              </a:r>
              <a:r>
                <a:rPr lang="en-US" sz="1999" b="1">
                  <a:solidFill>
                    <a:srgbClr val="190A03"/>
                  </a:solidFill>
                  <a:latin typeface="Canva Sans Bold"/>
                  <a:ea typeface="Canva Sans Bold"/>
                  <a:cs typeface="Canva Sans Bold"/>
                  <a:sym typeface="Canva Sans Bold"/>
                </a:rPr>
                <a:t>laki-laki</a:t>
              </a:r>
            </a:p>
          </p:txBody>
        </p:sp>
      </p:grpSp>
      <p:grpSp>
        <p:nvGrpSpPr>
          <p:cNvPr id="21" name="Group 21"/>
          <p:cNvGrpSpPr/>
          <p:nvPr/>
        </p:nvGrpSpPr>
        <p:grpSpPr>
          <a:xfrm>
            <a:off x="1304303" y="5050331"/>
            <a:ext cx="15311400" cy="3221098"/>
            <a:chOff x="0" y="0"/>
            <a:chExt cx="4032632" cy="848355"/>
          </a:xfrm>
        </p:grpSpPr>
        <p:sp>
          <p:nvSpPr>
            <p:cNvPr id="22" name="Freeform 22"/>
            <p:cNvSpPr/>
            <p:nvPr/>
          </p:nvSpPr>
          <p:spPr>
            <a:xfrm>
              <a:off x="0" y="0"/>
              <a:ext cx="4032632" cy="848355"/>
            </a:xfrm>
            <a:custGeom>
              <a:avLst/>
              <a:gdLst/>
              <a:ahLst/>
              <a:cxnLst/>
              <a:rect l="l" t="t" r="r" b="b"/>
              <a:pathLst>
                <a:path w="4032632" h="848355">
                  <a:moveTo>
                    <a:pt x="0" y="0"/>
                  </a:moveTo>
                  <a:lnTo>
                    <a:pt x="4032632" y="0"/>
                  </a:lnTo>
                  <a:lnTo>
                    <a:pt x="4032632" y="848355"/>
                  </a:lnTo>
                  <a:lnTo>
                    <a:pt x="0" y="848355"/>
                  </a:lnTo>
                  <a:close/>
                </a:path>
              </a:pathLst>
            </a:custGeom>
            <a:solidFill>
              <a:srgbClr val="BCD8A5"/>
            </a:solidFill>
          </p:spPr>
          <p:txBody>
            <a:bodyPr/>
            <a:lstStyle/>
            <a:p>
              <a:endParaRPr lang="en-ID"/>
            </a:p>
          </p:txBody>
        </p:sp>
        <p:sp>
          <p:nvSpPr>
            <p:cNvPr id="23" name="TextBox 23"/>
            <p:cNvSpPr txBox="1"/>
            <p:nvPr/>
          </p:nvSpPr>
          <p:spPr>
            <a:xfrm>
              <a:off x="0" y="-38100"/>
              <a:ext cx="4032632" cy="88645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295401" y="2165665"/>
            <a:ext cx="1543050" cy="1543050"/>
            <a:chOff x="0" y="0"/>
            <a:chExt cx="812800" cy="812800"/>
          </a:xfrm>
        </p:grpSpPr>
        <p:sp>
          <p:nvSpPr>
            <p:cNvPr id="25" name="Freeform 2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EDA08A"/>
            </a:solidFill>
          </p:spPr>
          <p:txBody>
            <a:bodyPr/>
            <a:lstStyle/>
            <a:p>
              <a:endParaRPr lang="en-ID"/>
            </a:p>
          </p:txBody>
        </p:sp>
        <p:sp>
          <p:nvSpPr>
            <p:cNvPr id="26" name="TextBox 26"/>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27" name="AutoShape 27"/>
          <p:cNvSpPr/>
          <p:nvPr/>
        </p:nvSpPr>
        <p:spPr>
          <a:xfrm>
            <a:off x="8915003" y="5143500"/>
            <a:ext cx="44999" cy="3127929"/>
          </a:xfrm>
          <a:prstGeom prst="line">
            <a:avLst/>
          </a:prstGeom>
          <a:ln w="38100" cap="flat">
            <a:solidFill>
              <a:srgbClr val="000000"/>
            </a:solidFill>
            <a:prstDash val="solid"/>
            <a:headEnd type="none" w="sm" len="sm"/>
            <a:tailEnd type="none" w="sm" len="sm"/>
          </a:ln>
        </p:spPr>
        <p:txBody>
          <a:bodyPr/>
          <a:lstStyle/>
          <a:p>
            <a:endParaRPr lang="en-ID"/>
          </a:p>
        </p:txBody>
      </p:sp>
      <p:sp>
        <p:nvSpPr>
          <p:cNvPr id="28" name="Freeform 28"/>
          <p:cNvSpPr/>
          <p:nvPr/>
        </p:nvSpPr>
        <p:spPr>
          <a:xfrm>
            <a:off x="1445124" y="6712763"/>
            <a:ext cx="7228491" cy="1350002"/>
          </a:xfrm>
          <a:custGeom>
            <a:avLst/>
            <a:gdLst/>
            <a:ahLst/>
            <a:cxnLst/>
            <a:rect l="l" t="t" r="r" b="b"/>
            <a:pathLst>
              <a:path w="7228491" h="1350002">
                <a:moveTo>
                  <a:pt x="0" y="0"/>
                </a:moveTo>
                <a:lnTo>
                  <a:pt x="7228490" y="0"/>
                </a:lnTo>
                <a:lnTo>
                  <a:pt x="7228490" y="1350002"/>
                </a:lnTo>
                <a:lnTo>
                  <a:pt x="0" y="1350002"/>
                </a:lnTo>
                <a:lnTo>
                  <a:pt x="0" y="0"/>
                </a:lnTo>
                <a:close/>
              </a:path>
            </a:pathLst>
          </a:custGeom>
          <a:blipFill>
            <a:blip r:embed="rId3"/>
            <a:stretch>
              <a:fillRect/>
            </a:stretch>
          </a:blipFill>
        </p:spPr>
        <p:txBody>
          <a:bodyPr/>
          <a:lstStyle/>
          <a:p>
            <a:endParaRPr lang="en-ID"/>
          </a:p>
        </p:txBody>
      </p:sp>
      <p:sp>
        <p:nvSpPr>
          <p:cNvPr id="29" name="Freeform 29"/>
          <p:cNvSpPr/>
          <p:nvPr/>
        </p:nvSpPr>
        <p:spPr>
          <a:xfrm>
            <a:off x="10198446" y="6844219"/>
            <a:ext cx="3973943" cy="1279793"/>
          </a:xfrm>
          <a:custGeom>
            <a:avLst/>
            <a:gdLst/>
            <a:ahLst/>
            <a:cxnLst/>
            <a:rect l="l" t="t" r="r" b="b"/>
            <a:pathLst>
              <a:path w="3973943" h="1279793">
                <a:moveTo>
                  <a:pt x="0" y="0"/>
                </a:moveTo>
                <a:lnTo>
                  <a:pt x="3973942" y="0"/>
                </a:lnTo>
                <a:lnTo>
                  <a:pt x="3973942" y="1279793"/>
                </a:lnTo>
                <a:lnTo>
                  <a:pt x="0" y="1279793"/>
                </a:lnTo>
                <a:lnTo>
                  <a:pt x="0" y="0"/>
                </a:lnTo>
                <a:close/>
              </a:path>
            </a:pathLst>
          </a:custGeom>
          <a:blipFill>
            <a:blip r:embed="rId4"/>
            <a:stretch>
              <a:fillRect r="-3054"/>
            </a:stretch>
          </a:blipFill>
        </p:spPr>
        <p:txBody>
          <a:bodyPr/>
          <a:lstStyle/>
          <a:p>
            <a:endParaRPr lang="en-ID"/>
          </a:p>
        </p:txBody>
      </p:sp>
      <p:sp>
        <p:nvSpPr>
          <p:cNvPr id="30" name="Freeform 30"/>
          <p:cNvSpPr/>
          <p:nvPr/>
        </p:nvSpPr>
        <p:spPr>
          <a:xfrm>
            <a:off x="1445124" y="5143500"/>
            <a:ext cx="7202409" cy="1302563"/>
          </a:xfrm>
          <a:custGeom>
            <a:avLst/>
            <a:gdLst/>
            <a:ahLst/>
            <a:cxnLst/>
            <a:rect l="l" t="t" r="r" b="b"/>
            <a:pathLst>
              <a:path w="7202409" h="1302563">
                <a:moveTo>
                  <a:pt x="0" y="0"/>
                </a:moveTo>
                <a:lnTo>
                  <a:pt x="7202409" y="0"/>
                </a:lnTo>
                <a:lnTo>
                  <a:pt x="7202409" y="1302563"/>
                </a:lnTo>
                <a:lnTo>
                  <a:pt x="0" y="1302563"/>
                </a:lnTo>
                <a:lnTo>
                  <a:pt x="0" y="0"/>
                </a:lnTo>
                <a:close/>
              </a:path>
            </a:pathLst>
          </a:custGeom>
          <a:blipFill>
            <a:blip r:embed="rId5"/>
            <a:stretch>
              <a:fillRect/>
            </a:stretch>
          </a:blipFill>
        </p:spPr>
        <p:txBody>
          <a:bodyPr/>
          <a:lstStyle/>
          <a:p>
            <a:endParaRPr lang="en-ID"/>
          </a:p>
        </p:txBody>
      </p:sp>
      <p:sp>
        <p:nvSpPr>
          <p:cNvPr id="31" name="Freeform 31"/>
          <p:cNvSpPr/>
          <p:nvPr/>
        </p:nvSpPr>
        <p:spPr>
          <a:xfrm>
            <a:off x="10198446" y="5250356"/>
            <a:ext cx="3855432" cy="1410524"/>
          </a:xfrm>
          <a:custGeom>
            <a:avLst/>
            <a:gdLst/>
            <a:ahLst/>
            <a:cxnLst/>
            <a:rect l="l" t="t" r="r" b="b"/>
            <a:pathLst>
              <a:path w="3855432" h="1410524">
                <a:moveTo>
                  <a:pt x="0" y="0"/>
                </a:moveTo>
                <a:lnTo>
                  <a:pt x="3855432" y="0"/>
                </a:lnTo>
                <a:lnTo>
                  <a:pt x="3855432" y="1410524"/>
                </a:lnTo>
                <a:lnTo>
                  <a:pt x="0" y="1410524"/>
                </a:lnTo>
                <a:lnTo>
                  <a:pt x="0" y="0"/>
                </a:lnTo>
                <a:close/>
              </a:path>
            </a:pathLst>
          </a:custGeom>
          <a:blipFill>
            <a:blip r:embed="rId6"/>
            <a:stretch>
              <a:fillRect/>
            </a:stretch>
          </a:blipFill>
        </p:spPr>
        <p:txBody>
          <a:bodyPr/>
          <a:lstStyle/>
          <a:p>
            <a:endParaRPr lang="en-ID"/>
          </a:p>
        </p:txBody>
      </p:sp>
      <p:sp>
        <p:nvSpPr>
          <p:cNvPr id="32" name="TextBox 32"/>
          <p:cNvSpPr txBox="1"/>
          <p:nvPr/>
        </p:nvSpPr>
        <p:spPr>
          <a:xfrm>
            <a:off x="2394208" y="1141986"/>
            <a:ext cx="2405991" cy="555653"/>
          </a:xfrm>
          <a:prstGeom prst="rect">
            <a:avLst/>
          </a:prstGeom>
        </p:spPr>
        <p:txBody>
          <a:bodyPr lIns="0" tIns="0" rIns="0" bIns="0" rtlCol="0" anchor="t">
            <a:spAutoFit/>
          </a:bodyPr>
          <a:lstStyle/>
          <a:p>
            <a:pPr algn="ctr">
              <a:lnSpc>
                <a:spcPts val="3577"/>
              </a:lnSpc>
            </a:pPr>
            <a:r>
              <a:rPr lang="en-US" sz="3472">
                <a:solidFill>
                  <a:srgbClr val="544541"/>
                </a:solidFill>
                <a:latin typeface="Jua"/>
                <a:ea typeface="Jua"/>
                <a:cs typeface="Jua"/>
                <a:sym typeface="Jua"/>
              </a:rPr>
              <a:t>Insight</a:t>
            </a:r>
          </a:p>
        </p:txBody>
      </p:sp>
      <p:sp>
        <p:nvSpPr>
          <p:cNvPr id="33" name="TextBox 33"/>
          <p:cNvSpPr txBox="1"/>
          <p:nvPr/>
        </p:nvSpPr>
        <p:spPr>
          <a:xfrm>
            <a:off x="6393705" y="574368"/>
            <a:ext cx="6194807" cy="522976"/>
          </a:xfrm>
          <a:prstGeom prst="rect">
            <a:avLst/>
          </a:prstGeom>
        </p:spPr>
        <p:txBody>
          <a:bodyPr lIns="0" tIns="0" rIns="0" bIns="0" rtlCol="0" anchor="t">
            <a:spAutoFit/>
          </a:bodyPr>
          <a:lstStyle/>
          <a:p>
            <a:pPr marL="0" lvl="0" indent="0" algn="ctr">
              <a:lnSpc>
                <a:spcPts val="4144"/>
              </a:lnSpc>
            </a:pPr>
            <a:r>
              <a:rPr lang="en-US" sz="3572" b="1">
                <a:solidFill>
                  <a:srgbClr val="190A03"/>
                </a:solidFill>
                <a:latin typeface="DM Sans Bold"/>
                <a:ea typeface="DM Sans Bold"/>
                <a:cs typeface="DM Sans Bold"/>
                <a:sym typeface="DM Sans Bold"/>
              </a:rPr>
              <a:t>Dine In VS Delivery</a:t>
            </a:r>
          </a:p>
        </p:txBody>
      </p:sp>
      <p:sp>
        <p:nvSpPr>
          <p:cNvPr id="34" name="TextBox 34"/>
          <p:cNvSpPr txBox="1"/>
          <p:nvPr/>
        </p:nvSpPr>
        <p:spPr>
          <a:xfrm>
            <a:off x="-4953207" y="4218715"/>
            <a:ext cx="5827759" cy="692912"/>
          </a:xfrm>
          <a:prstGeom prst="rect">
            <a:avLst/>
          </a:prstGeom>
        </p:spPr>
        <p:txBody>
          <a:bodyPr lIns="0" tIns="0" rIns="0" bIns="0" rtlCol="0" anchor="t">
            <a:spAutoFit/>
          </a:bodyPr>
          <a:lstStyle/>
          <a:p>
            <a:pPr algn="ctr">
              <a:lnSpc>
                <a:spcPts val="4428"/>
              </a:lnSpc>
            </a:pPr>
            <a:r>
              <a:rPr lang="en-US" sz="4299">
                <a:solidFill>
                  <a:srgbClr val="544541"/>
                </a:solidFill>
                <a:latin typeface="Jua"/>
                <a:ea typeface="Jua"/>
                <a:cs typeface="Jua"/>
                <a:sym typeface="Jua"/>
              </a:rPr>
              <a:t>Kesimpulan</a:t>
            </a:r>
          </a:p>
        </p:txBody>
      </p:sp>
      <p:sp>
        <p:nvSpPr>
          <p:cNvPr id="35" name="TextBox 35"/>
          <p:cNvSpPr txBox="1"/>
          <p:nvPr/>
        </p:nvSpPr>
        <p:spPr>
          <a:xfrm>
            <a:off x="12588511" y="1237128"/>
            <a:ext cx="2405991" cy="555653"/>
          </a:xfrm>
          <a:prstGeom prst="rect">
            <a:avLst/>
          </a:prstGeom>
        </p:spPr>
        <p:txBody>
          <a:bodyPr lIns="0" tIns="0" rIns="0" bIns="0" rtlCol="0" anchor="t">
            <a:spAutoFit/>
          </a:bodyPr>
          <a:lstStyle/>
          <a:p>
            <a:pPr algn="ctr">
              <a:lnSpc>
                <a:spcPts val="3577"/>
              </a:lnSpc>
            </a:pPr>
            <a:r>
              <a:rPr lang="en-US" sz="3472">
                <a:solidFill>
                  <a:srgbClr val="544541"/>
                </a:solidFill>
                <a:latin typeface="Jua"/>
                <a:ea typeface="Jua"/>
                <a:cs typeface="Jua"/>
                <a:sym typeface="Jua"/>
              </a:rPr>
              <a:t>Rekomendasi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384</Words>
  <Application>Microsoft Office PowerPoint</Application>
  <PresentationFormat>Custom</PresentationFormat>
  <Paragraphs>76</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Canva Sans Bold</vt:lpstr>
      <vt:lpstr>Calibri</vt:lpstr>
      <vt:lpstr>Jua</vt:lpstr>
      <vt:lpstr>Bryndan Write</vt:lpstr>
      <vt:lpstr>Waffle Soft</vt:lpstr>
      <vt:lpstr>DM Sans Bold</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Warmindo Analyst Business</dc:title>
  <cp:lastModifiedBy>vernanda dwi</cp:lastModifiedBy>
  <cp:revision>2</cp:revision>
  <dcterms:created xsi:type="dcterms:W3CDTF">2006-08-16T00:00:00Z</dcterms:created>
  <dcterms:modified xsi:type="dcterms:W3CDTF">2025-04-26T14:12:56Z</dcterms:modified>
  <dc:identifier>DAGlpOcb7HQ</dc:identifier>
</cp:coreProperties>
</file>